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75" r:id="rId3"/>
    <p:sldId id="312" r:id="rId5"/>
    <p:sldId id="288" r:id="rId6"/>
    <p:sldId id="280" r:id="rId7"/>
    <p:sldId id="278" r:id="rId8"/>
    <p:sldId id="303" r:id="rId9"/>
    <p:sldId id="290" r:id="rId10"/>
    <p:sldId id="326" r:id="rId11"/>
    <p:sldId id="324" r:id="rId12"/>
    <p:sldId id="335" r:id="rId13"/>
    <p:sldId id="298" r:id="rId14"/>
    <p:sldId id="334" r:id="rId15"/>
    <p:sldId id="333" r:id="rId16"/>
    <p:sldId id="325" r:id="rId17"/>
    <p:sldId id="291" r:id="rId18"/>
    <p:sldId id="289" r:id="rId19"/>
    <p:sldId id="293" r:id="rId20"/>
    <p:sldId id="300" r:id="rId21"/>
  </p:sldIdLst>
  <p:sldSz cx="12192000" cy="6858000"/>
  <p:notesSz cx="6858000" cy="9144000"/>
  <p:embeddedFontLst>
    <p:embeddedFont>
      <p:font typeface="微软雅黑" panose="020B0503020204020204" pitchFamily="34" charset="-122"/>
      <p:regular r:id="rId25"/>
    </p:embeddedFont>
    <p:embeddedFont>
      <p:font typeface="Calibri" panose="020F0502020204030204" charset="0"/>
      <p:regular r:id="rId26"/>
      <p:bold r:id="rId27"/>
      <p:italic r:id="rId28"/>
      <p:boldItalic r:id="rId29"/>
    </p:embeddedFont>
    <p:embeddedFont>
      <p:font typeface="Calibri Light" panose="020F0302020204030204" charset="0"/>
      <p:regular r:id="rId30"/>
      <p:italic r:id="rId31"/>
    </p:embeddedFont>
    <p:embeddedFont>
      <p:font typeface="等线" panose="02010600030101010101"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37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D00000"/>
    <a:srgbClr val="404040"/>
    <a:srgbClr val="E20000"/>
    <a:srgbClr val="8BB7ED"/>
    <a:srgbClr val="63A0EB"/>
    <a:srgbClr val="B6A5DB"/>
    <a:srgbClr val="366BC0"/>
    <a:srgbClr val="C2B4E1"/>
    <a:srgbClr val="217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19" autoAdjust="0"/>
    <p:restoredTop sz="96379" autoAdjust="0"/>
  </p:normalViewPr>
  <p:slideViewPr>
    <p:cSldViewPr snapToGrid="0" showGuides="1">
      <p:cViewPr varScale="1">
        <p:scale>
          <a:sx n="109" d="100"/>
          <a:sy n="109" d="100"/>
        </p:scale>
        <p:origin x="918" y="114"/>
      </p:cViewPr>
      <p:guideLst>
        <p:guide orient="horz" pos="2171"/>
        <p:guide pos="379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7.xml"/><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82B93-D878-4220-82A0-3D8A37C6481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4396F-7CC6-42E5-83BE-72592AAF95C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F2C3DB7C-2D6B-4C00-98DC-0DA6EC76AE3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6651A3-21E8-4EF8-877E-30E54495478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DB7C-2D6B-4C00-98DC-0DA6EC76AE3B}"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6651A3-21E8-4EF8-877E-30E54495478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4a"/><Relationship Id="rId1" Type="http://schemas.openxmlformats.org/officeDocument/2006/relationships/audio" Target="../media/media1.m4a"/></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15.jpe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3.xml"/><Relationship Id="rId7" Type="http://schemas.openxmlformats.org/officeDocument/2006/relationships/image" Target="../media/image21.png"/><Relationship Id="rId6"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24.png"/><Relationship Id="rId2" Type="http://schemas.openxmlformats.org/officeDocument/2006/relationships/image" Target="../media/image23.png"/><Relationship Id="rId10" Type="http://schemas.openxmlformats.org/officeDocument/2006/relationships/notesSlide" Target="../notesSlides/notesSlide15.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1830145"/>
            <a:ext cx="12192000" cy="304287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魅族Flyme5官方介绍视频_高清">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95951" y="-2346385"/>
            <a:ext cx="609600" cy="609600"/>
          </a:xfrm>
          <a:prstGeom prst="rect">
            <a:avLst/>
          </a:prstGeom>
        </p:spPr>
      </p:pic>
      <p:sp>
        <p:nvSpPr>
          <p:cNvPr id="45" name="TextBox 44"/>
          <p:cNvSpPr txBox="1"/>
          <p:nvPr/>
        </p:nvSpPr>
        <p:spPr>
          <a:xfrm>
            <a:off x="2231708" y="2671280"/>
            <a:ext cx="7728585" cy="400110"/>
          </a:xfrm>
          <a:prstGeom prst="rect">
            <a:avLst/>
          </a:prstGeom>
          <a:noFill/>
        </p:spPr>
        <p:txBody>
          <a:bodyPr wrap="square" rtlCol="0">
            <a:spAutoFit/>
          </a:bodyPr>
          <a:lstStyle/>
          <a:p>
            <a:pPr algn="ctr"/>
            <a:r>
              <a:rPr lang="en-US" altLang="zh-CN" sz="2000" dirty="0">
                <a:solidFill>
                  <a:srgbClr val="D00000"/>
                </a:solidFill>
                <a:latin typeface="微软雅黑" panose="020B0503020204020204" pitchFamily="34" charset="-122"/>
                <a:ea typeface="微软雅黑" panose="020B0503020204020204" pitchFamily="34" charset="-122"/>
              </a:rPr>
              <a:t>PRODUCT INTRODUCTION / NEW PRODUCT RELEASE</a:t>
            </a:r>
            <a:endParaRPr lang="zh-CN" altLang="en-US" sz="2000" dirty="0">
              <a:solidFill>
                <a:srgbClr val="D00000"/>
              </a:solidFill>
              <a:latin typeface="微软雅黑" panose="020B0503020204020204" pitchFamily="34" charset="-122"/>
              <a:ea typeface="微软雅黑" panose="020B0503020204020204" pitchFamily="34" charset="-122"/>
            </a:endParaRPr>
          </a:p>
        </p:txBody>
      </p:sp>
      <p:sp>
        <p:nvSpPr>
          <p:cNvPr id="47" name="文本框 17"/>
          <p:cNvSpPr txBox="1"/>
          <p:nvPr/>
        </p:nvSpPr>
        <p:spPr>
          <a:xfrm>
            <a:off x="3992880" y="5737225"/>
            <a:ext cx="4396105" cy="4146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a:spcAft>
                <a:spcPts val="0"/>
              </a:spcAft>
            </a:pPr>
            <a:r>
              <a:rPr lang="zh-CN" b="1" kern="100" dirty="0">
                <a:solidFill>
                  <a:schemeClr val="tx1">
                    <a:lumMod val="85000"/>
                    <a:lumOff val="15000"/>
                  </a:schemeClr>
                </a:solidFill>
                <a:ea typeface="微软雅黑" panose="020B0503020204020204" pitchFamily="34" charset="-122"/>
                <a:cs typeface="Arial" panose="020B0604020202020204"/>
              </a:rPr>
              <a:t>Shanghai Techway Industrial Co., Ltd.</a:t>
            </a:r>
            <a:endParaRPr lang="zh-CN" b="1" kern="100" dirty="0">
              <a:solidFill>
                <a:schemeClr val="tx1">
                  <a:lumMod val="85000"/>
                  <a:lumOff val="15000"/>
                </a:schemeClr>
              </a:solidFill>
              <a:ea typeface="微软雅黑" panose="020B0503020204020204" pitchFamily="34" charset="-122"/>
              <a:cs typeface="Arial" panose="020B0604020202020204"/>
            </a:endParaRPr>
          </a:p>
        </p:txBody>
      </p:sp>
      <p:sp>
        <p:nvSpPr>
          <p:cNvPr id="13" name="文本框 3"/>
          <p:cNvSpPr txBox="1"/>
          <p:nvPr/>
        </p:nvSpPr>
        <p:spPr>
          <a:xfrm>
            <a:off x="4997111" y="6076878"/>
            <a:ext cx="2197779" cy="299085"/>
          </a:xfrm>
          <a:prstGeom prst="rect">
            <a:avLst/>
          </a:prstGeom>
          <a:noFill/>
          <a:effectLst/>
        </p:spPr>
        <p:txBody>
          <a:bodyPr wrap="square" lIns="68580" tIns="34290" rIns="68580" bIns="34290" rtlCol="0">
            <a:spAutoFit/>
          </a:bodyPr>
          <a:lstStyle/>
          <a:p>
            <a:pPr algn="ctr"/>
            <a:r>
              <a:rPr lang="zh-CN" altLang="en-US" sz="15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演讲人：</a:t>
            </a:r>
            <a:r>
              <a:rPr lang="en-US" altLang="zh-CN" sz="1500" b="1" dirty="0" err="1">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Asen</a:t>
            </a:r>
            <a:endParaRPr lang="en-US" altLang="zh-CN" sz="1500" b="1" dirty="0" err="1">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组合 3"/>
          <p:cNvGrpSpPr/>
          <p:nvPr/>
        </p:nvGrpSpPr>
        <p:grpSpPr>
          <a:xfrm>
            <a:off x="580651" y="5097661"/>
            <a:ext cx="1017541" cy="99011"/>
            <a:chOff x="4463740" y="4038839"/>
            <a:chExt cx="1017541" cy="99011"/>
          </a:xfrm>
        </p:grpSpPr>
        <p:sp>
          <p:nvSpPr>
            <p:cNvPr id="16" name="椭圆 15"/>
            <p:cNvSpPr/>
            <p:nvPr/>
          </p:nvSpPr>
          <p:spPr>
            <a:xfrm>
              <a:off x="4463740" y="4038839"/>
              <a:ext cx="99011" cy="99011"/>
            </a:xfrm>
            <a:prstGeom prst="ellipse">
              <a:avLst/>
            </a:prstGeom>
            <a:solidFill>
              <a:srgbClr val="D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8" name="椭圆 17"/>
            <p:cNvSpPr/>
            <p:nvPr/>
          </p:nvSpPr>
          <p:spPr>
            <a:xfrm>
              <a:off x="4693372" y="4038839"/>
              <a:ext cx="99011" cy="99011"/>
            </a:xfrm>
            <a:prstGeom prst="ellipse">
              <a:avLst/>
            </a:prstGeom>
            <a:solidFill>
              <a:srgbClr val="D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9" name="椭圆 18"/>
            <p:cNvSpPr/>
            <p:nvPr/>
          </p:nvSpPr>
          <p:spPr>
            <a:xfrm>
              <a:off x="4923005" y="4038839"/>
              <a:ext cx="99011" cy="99011"/>
            </a:xfrm>
            <a:prstGeom prst="ellipse">
              <a:avLst/>
            </a:prstGeom>
            <a:solidFill>
              <a:srgbClr val="D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椭圆 19"/>
            <p:cNvSpPr/>
            <p:nvPr/>
          </p:nvSpPr>
          <p:spPr>
            <a:xfrm>
              <a:off x="5152638" y="4038839"/>
              <a:ext cx="99011" cy="99011"/>
            </a:xfrm>
            <a:prstGeom prst="ellipse">
              <a:avLst/>
            </a:prstGeom>
            <a:solidFill>
              <a:srgbClr val="D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 name="椭圆 20"/>
            <p:cNvSpPr/>
            <p:nvPr/>
          </p:nvSpPr>
          <p:spPr>
            <a:xfrm>
              <a:off x="5382270" y="4038839"/>
              <a:ext cx="99011" cy="9901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5" name="矩形 4"/>
          <p:cNvSpPr/>
          <p:nvPr/>
        </p:nvSpPr>
        <p:spPr>
          <a:xfrm>
            <a:off x="0" y="1830145"/>
            <a:ext cx="12192000" cy="294132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0" y="1830145"/>
            <a:ext cx="4983480" cy="30428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17"/>
          <p:cNvSpPr txBox="1"/>
          <p:nvPr/>
        </p:nvSpPr>
        <p:spPr>
          <a:xfrm>
            <a:off x="7367905" y="1285240"/>
            <a:ext cx="3912870" cy="4146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indent="342900" algn="r">
              <a:spcAft>
                <a:spcPts val="0"/>
              </a:spcAft>
            </a:pPr>
            <a:r>
              <a:rPr lang="en-US" altLang="zh-CN" sz="2400" kern="100" dirty="0">
                <a:solidFill>
                  <a:srgbClr val="D00000"/>
                </a:solidFill>
                <a:effectLst/>
                <a:latin typeface="微软雅黑" panose="020B0503020204020204" pitchFamily="34" charset="-122"/>
                <a:ea typeface="微软雅黑" panose="020B0503020204020204" pitchFamily="34" charset="-122"/>
                <a:cs typeface="Times New Roman" panose="02020603050405020304"/>
              </a:rPr>
              <a:t>Better tools Better Life</a:t>
            </a:r>
            <a:r>
              <a:rPr lang="en-US" sz="2400" kern="100" dirty="0">
                <a:solidFill>
                  <a:srgbClr val="D00000"/>
                </a:solidFill>
                <a:effectLst/>
                <a:latin typeface="微软雅黑" panose="020B0503020204020204" pitchFamily="34" charset="-122"/>
                <a:ea typeface="微软雅黑" panose="020B0503020204020204" pitchFamily="34" charset="-122"/>
                <a:cs typeface="Times New Roman" panose="02020603050405020304"/>
              </a:rPr>
              <a:t> </a:t>
            </a:r>
            <a:endParaRPr lang="zh-CN" sz="1200" kern="100" dirty="0">
              <a:solidFill>
                <a:srgbClr val="D00000"/>
              </a:solidFill>
              <a:effectLst/>
              <a:latin typeface="微软雅黑" panose="020B0503020204020204" pitchFamily="34" charset="-122"/>
              <a:ea typeface="微软雅黑" panose="020B0503020204020204" pitchFamily="34" charset="-122"/>
              <a:cs typeface="Times New Roman" panose="02020603050405020304"/>
            </a:endParaRPr>
          </a:p>
        </p:txBody>
      </p:sp>
      <p:sp>
        <p:nvSpPr>
          <p:cNvPr id="11" name="文本框 3"/>
          <p:cNvSpPr txBox="1"/>
          <p:nvPr/>
        </p:nvSpPr>
        <p:spPr>
          <a:xfrm>
            <a:off x="5514634" y="2488868"/>
            <a:ext cx="5860257" cy="1223412"/>
          </a:xfrm>
          <a:prstGeom prst="rect">
            <a:avLst/>
          </a:prstGeom>
          <a:noFill/>
          <a:effectLst/>
        </p:spPr>
        <p:txBody>
          <a:bodyPr wrap="square" lIns="68580" tIns="34290" rIns="68580" bIns="34290" rtlCol="0">
            <a:spAutoFit/>
          </a:bodyPr>
          <a:lstStyle/>
          <a:p>
            <a:r>
              <a:rPr lang="zh-CN" altLang="en-US" sz="72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产品介绍</a:t>
            </a:r>
            <a:r>
              <a:rPr lang="en-US" altLang="zh-CN" sz="72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PPT</a:t>
            </a:r>
            <a:endParaRPr lang="zh-CN" altLang="en-US" sz="72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文本框 3"/>
          <p:cNvSpPr txBox="1"/>
          <p:nvPr/>
        </p:nvSpPr>
        <p:spPr>
          <a:xfrm>
            <a:off x="5514634" y="3637775"/>
            <a:ext cx="5531614" cy="500137"/>
          </a:xfrm>
          <a:prstGeom prst="rect">
            <a:avLst/>
          </a:prstGeom>
          <a:noFill/>
          <a:effectLst/>
        </p:spPr>
        <p:txBody>
          <a:bodyPr wrap="square" lIns="68580" tIns="34290" rIns="68580" bIns="34290"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PRODUCT INTRODUCTION</a:t>
            </a:r>
            <a:endParaRPr lang="zh-CN" altLang="en-US" sz="28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3" presetClass="entr" presetSubtype="16" fill="hold" grpId="0" nodeType="afterEffect">
                                  <p:stCondLst>
                                    <p:cond delay="0"/>
                                  </p:stCondLst>
                                  <p:iterate type="lt">
                                    <p:tmPct val="10000"/>
                                  </p:iterate>
                                  <p:childTnLst>
                                    <p:set>
                                      <p:cBhvr>
                                        <p:cTn id="9" dur="1" fill="hold">
                                          <p:stCondLst>
                                            <p:cond delay="0"/>
                                          </p:stCondLst>
                                        </p:cTn>
                                        <p:tgtEl>
                                          <p:spTgt spid="11"/>
                                        </p:tgtEl>
                                        <p:attrNameLst>
                                          <p:attrName>style.visibility</p:attrName>
                                        </p:attrNameLst>
                                      </p:cBhvr>
                                      <p:to>
                                        <p:strVal val="visible"/>
                                      </p:to>
                                    </p:set>
                                    <p:anim calcmode="lin" valueType="num">
                                      <p:cBhvr>
                                        <p:cTn id="10" dur="750" fill="hold"/>
                                        <p:tgtEl>
                                          <p:spTgt spid="11"/>
                                        </p:tgtEl>
                                        <p:attrNameLst>
                                          <p:attrName>ppt_w</p:attrName>
                                        </p:attrNameLst>
                                      </p:cBhvr>
                                      <p:tavLst>
                                        <p:tav tm="0">
                                          <p:val>
                                            <p:fltVal val="0"/>
                                          </p:val>
                                        </p:tav>
                                        <p:tav tm="100000">
                                          <p:val>
                                            <p:strVal val="#ppt_w"/>
                                          </p:val>
                                        </p:tav>
                                      </p:tavLst>
                                    </p:anim>
                                    <p:anim calcmode="lin" valueType="num">
                                      <p:cBhvr>
                                        <p:cTn id="11" dur="750" fill="hold"/>
                                        <p:tgtEl>
                                          <p:spTgt spid="11"/>
                                        </p:tgtEl>
                                        <p:attrNameLst>
                                          <p:attrName>ppt_h</p:attrName>
                                        </p:attrNameLst>
                                      </p:cBhvr>
                                      <p:tavLst>
                                        <p:tav tm="0">
                                          <p:val>
                                            <p:fltVal val="0"/>
                                          </p:val>
                                        </p:tav>
                                        <p:tav tm="100000">
                                          <p:val>
                                            <p:strVal val="#ppt_h"/>
                                          </p:val>
                                        </p:tav>
                                      </p:tavLst>
                                    </p:anim>
                                  </p:childTnLst>
                                </p:cTn>
                              </p:par>
                            </p:childTnLst>
                          </p:cTn>
                        </p:par>
                        <p:par>
                          <p:cTn id="12" fill="hold">
                            <p:stCondLst>
                              <p:cond delay="1200"/>
                            </p:stCondLst>
                            <p:childTnLst>
                              <p:par>
                                <p:cTn id="13" presetID="49" presetClass="entr" presetSubtype="0" decel="100000" fill="hold" grpId="0" nodeType="afterEffect">
                                  <p:stCondLst>
                                    <p:cond delay="0"/>
                                  </p:stCondLst>
                                  <p:iterate type="lt">
                                    <p:tmPct val="10000"/>
                                  </p:iterate>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360"/>
                                          </p:val>
                                        </p:tav>
                                        <p:tav tm="100000">
                                          <p:val>
                                            <p:fltVal val="0"/>
                                          </p:val>
                                        </p:tav>
                                      </p:tavLst>
                                    </p:anim>
                                    <p:animEffect transition="in" filter="fade">
                                      <p:cBhvr>
                                        <p:cTn id="18" dur="500"/>
                                        <p:tgtEl>
                                          <p:spTgt spid="13"/>
                                        </p:tgtEl>
                                      </p:cBhvr>
                                    </p:animEffect>
                                  </p:childTnLst>
                                </p:cTn>
                              </p:par>
                            </p:childTnLst>
                          </p:cTn>
                        </p:par>
                        <p:par>
                          <p:cTn id="19" fill="hold">
                            <p:stCondLst>
                              <p:cond delay="2050"/>
                            </p:stCondLst>
                            <p:childTnLst>
                              <p:par>
                                <p:cTn id="20" presetID="23" presetClass="entr" presetSubtype="16" fill="hold" grpId="0" nodeType="afterEffect">
                                  <p:stCondLst>
                                    <p:cond delay="0"/>
                                  </p:stCondLst>
                                  <p:iterate type="lt">
                                    <p:tmPct val="10000"/>
                                  </p:iterate>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ppt_w</p:attrName>
                                        </p:attrNameLst>
                                      </p:cBhvr>
                                      <p:tavLst>
                                        <p:tav tm="0">
                                          <p:val>
                                            <p:fltVal val="0"/>
                                          </p:val>
                                        </p:tav>
                                        <p:tav tm="100000">
                                          <p:val>
                                            <p:strVal val="#ppt_w"/>
                                          </p:val>
                                        </p:tav>
                                      </p:tavLst>
                                    </p:anim>
                                    <p:anim calcmode="lin" valueType="num">
                                      <p:cBhvr>
                                        <p:cTn id="23" dur="75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3">
                <p:cTn id="24" fill="hold" display="0">
                  <p:stCondLst>
                    <p:cond delay="indefinite"/>
                  </p:stCondLst>
                  <p:endCondLst>
                    <p:cond evt="onStopAudio" delay="0">
                      <p:tgtEl>
                        <p:sldTgt/>
                      </p:tgtEl>
                    </p:cond>
                  </p:endCondLst>
                </p:cTn>
                <p:tgtEl>
                  <p:spTgt spid="14"/>
                </p:tgtEl>
              </p:cMediaNode>
            </p:audio>
          </p:childTnLst>
        </p:cTn>
      </p:par>
    </p:tnLst>
    <p:bldLst>
      <p:bldP spid="13" grpId="0" bldLvl="0" animBg="1"/>
      <p:bldP spid="11"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827530" y="1151255"/>
            <a:ext cx="3254375" cy="2302510"/>
          </a:xfrm>
          <a:prstGeom prst="rect">
            <a:avLst/>
          </a:prstGeom>
          <a:blipFill rotWithShape="1">
            <a:blip r:embed="rId1"/>
            <a:stretch>
              <a:fillRect/>
            </a:stretch>
          </a:blipFill>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33" name="矩形 32"/>
          <p:cNvSpPr/>
          <p:nvPr/>
        </p:nvSpPr>
        <p:spPr>
          <a:xfrm>
            <a:off x="1781175" y="3562985"/>
            <a:ext cx="2746375"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TW-ACPV20</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34" name="矩形 33"/>
          <p:cNvSpPr/>
          <p:nvPr/>
        </p:nvSpPr>
        <p:spPr>
          <a:xfrm>
            <a:off x="1743075" y="4013200"/>
            <a:ext cx="3414395" cy="2491740"/>
          </a:xfrm>
          <a:prstGeom prst="rect">
            <a:avLst/>
          </a:prstGeom>
          <a:noFill/>
        </p:spPr>
        <p:txBody>
          <a:bodyPr wrap="square" rtlCol="0">
            <a:spAutoFit/>
          </a:bodyPr>
          <a:lstStyle/>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Product Dimensions</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2.25 x 7.25 x 11 inches</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It combines an ergonomic, long reach handle and large triangular pivoting heat with two washable, reversible, microfiber covers to make automotive glass cleaning faster and easier than ever. Ideal for all hard-to-reach areas! To make automotive windshield and windows shine. Wash and rinse first, then clean and dry with the detachable Reach &amp; Clean Tool.  </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6321425" y="1170305"/>
            <a:ext cx="3254375" cy="2302510"/>
          </a:xfrm>
          <a:prstGeom prst="rect">
            <a:avLst/>
          </a:prstGeom>
          <a:blipFill rotWithShape="1">
            <a:blip r:embed="rId2"/>
            <a:stretch>
              <a:fillRect/>
            </a:stretch>
          </a:blipFill>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36" name="矩形 35"/>
          <p:cNvSpPr/>
          <p:nvPr/>
        </p:nvSpPr>
        <p:spPr>
          <a:xfrm>
            <a:off x="6275070" y="3582035"/>
            <a:ext cx="2587625" cy="475615"/>
          </a:xfrm>
          <a:prstGeom prst="rect">
            <a:avLst/>
          </a:prstGeom>
        </p:spPr>
        <p:txBody>
          <a:bodyPr wrap="square">
            <a:spAutoFit/>
          </a:bodyPr>
          <a:lstStyle/>
          <a:p>
            <a:r>
              <a:rPr sz="2500" b="1" dirty="0">
                <a:solidFill>
                  <a:srgbClr val="D00000"/>
                </a:solidFill>
                <a:latin typeface="微软雅黑" panose="020B0503020204020204" pitchFamily="34" charset="-122"/>
                <a:ea typeface="微软雅黑" panose="020B0503020204020204" pitchFamily="34" charset="-122"/>
                <a:sym typeface="+mn-ea"/>
              </a:rPr>
              <a:t>TW-ACP2V12</a:t>
            </a:r>
            <a:endParaRPr sz="2500" b="1" dirty="0">
              <a:solidFill>
                <a:srgbClr val="D00000"/>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6249670" y="4032250"/>
            <a:ext cx="3408045" cy="2491740"/>
          </a:xfrm>
          <a:prstGeom prst="rect">
            <a:avLst/>
          </a:prstGeom>
          <a:noFill/>
        </p:spPr>
        <p:txBody>
          <a:bodyPr wrap="square" rtlCol="0">
            <a:spAutoFit/>
          </a:bodyPr>
          <a:lstStyle/>
          <a:p>
            <a:pPr>
              <a:lnSpc>
                <a:spcPct val="100000"/>
              </a:lnSpc>
            </a:pPr>
            <a:r>
              <a:rPr sz="1300" dirty="0">
                <a:solidFill>
                  <a:schemeClr val="tx1">
                    <a:lumMod val="85000"/>
                    <a:lumOff val="15000"/>
                  </a:schemeClr>
                </a:solidFill>
                <a:latin typeface="微软雅黑" panose="020B0503020204020204" pitchFamily="34" charset="-122"/>
                <a:ea typeface="微软雅黑" panose="020B0503020204020204" pitchFamily="34" charset="-122"/>
              </a:rPr>
              <a:t>Packaging dimensions: 31.19 x 22.81 x 3.61 cm; 168 g</a:t>
            </a:r>
            <a:endParaRPr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The wiper cleaner tool has a long, sturdy plastic handle and triangular pivoting cleaning head. It is also great for cleaning windows on tall vehicles</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Just slip any of the three included cleaning covers on to the head, spray on some cleaning agent and start cleaning - The windshield washing tool has a 180 degree swiveled triangular head to make a complete contact to the glass</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advClick="0" advTm="0">
        <p14:pan/>
      </p:transition>
    </mc:Choice>
    <mc:Fallback>
      <p:transition spd="slow" advClick="0"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矩形 3"/>
          <p:cNvSpPr/>
          <p:nvPr/>
        </p:nvSpPr>
        <p:spPr>
          <a:xfrm>
            <a:off x="2819400" y="4064765"/>
            <a:ext cx="6553200" cy="768350"/>
          </a:xfrm>
          <a:prstGeom prst="rect">
            <a:avLst/>
          </a:prstGeom>
        </p:spPr>
        <p:txBody>
          <a:bodyPr wrap="square">
            <a:spAutoFit/>
          </a:bodyPr>
          <a:lstStyle/>
          <a:p>
            <a:pPr algn="ctr"/>
            <a:r>
              <a:rPr lang="zh-CN" altLang="en-US" sz="4400" dirty="0">
                <a:solidFill>
                  <a:srgbClr val="D00000"/>
                </a:solidFill>
                <a:latin typeface="微软雅黑" panose="020B0503020204020204" pitchFamily="34" charset="-122"/>
                <a:ea typeface="微软雅黑" panose="020B0503020204020204" pitchFamily="34" charset="-122"/>
              </a:rPr>
              <a:t>wheel brush</a:t>
            </a:r>
            <a:endParaRPr lang="zh-CN" altLang="en-US" sz="4400" dirty="0">
              <a:solidFill>
                <a:srgbClr val="D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1985226" y="4877547"/>
            <a:ext cx="8222818" cy="570230"/>
          </a:xfrm>
          <a:prstGeom prst="rect">
            <a:avLst/>
          </a:prstGeom>
          <a:noFill/>
        </p:spPr>
        <p:txBody>
          <a:bodyPr wrap="square" rtlCol="0">
            <a:spAutoFit/>
          </a:bodyPr>
          <a:lstStyle/>
          <a:p>
            <a:pPr algn="ctr">
              <a:lnSpc>
                <a:spcPct val="80000"/>
              </a:lnSpc>
              <a:spcBef>
                <a:spcPts val="0"/>
              </a:spcBef>
              <a:spcAft>
                <a:spcPts val="0"/>
              </a:spcAft>
            </a:pPr>
            <a:r>
              <a:rPr sz="1300">
                <a:solidFill>
                  <a:schemeClr val="bg1"/>
                </a:solidFill>
                <a:latin typeface="微软雅黑" panose="020B0503020204020204" pitchFamily="34" charset="-122"/>
                <a:ea typeface="微软雅黑" panose="020B0503020204020204" pitchFamily="34" charset="-122"/>
              </a:rPr>
              <a:t>car wheel cleaning brush</a:t>
            </a:r>
            <a:r>
              <a:rPr lang="zh-CN" sz="1300">
                <a:solidFill>
                  <a:schemeClr val="bg1"/>
                </a:solidFill>
                <a:latin typeface="微软雅黑" panose="020B0503020204020204" pitchFamily="34" charset="-122"/>
                <a:ea typeface="微软雅黑" panose="020B0503020204020204" pitchFamily="34" charset="-122"/>
              </a:rPr>
              <a:t>，Compact and lightweight, it is easy to store and easy to use and carry.</a:t>
            </a:r>
            <a:endParaRPr lang="zh-CN" sz="1300">
              <a:solidFill>
                <a:schemeClr val="bg1"/>
              </a:solidFill>
              <a:latin typeface="微软雅黑" panose="020B0503020204020204" pitchFamily="34" charset="-122"/>
              <a:ea typeface="微软雅黑" panose="020B0503020204020204" pitchFamily="34" charset="-122"/>
            </a:endParaRPr>
          </a:p>
          <a:p>
            <a:pPr algn="ctr">
              <a:lnSpc>
                <a:spcPct val="80000"/>
              </a:lnSpc>
              <a:spcBef>
                <a:spcPts val="0"/>
              </a:spcBef>
              <a:spcAft>
                <a:spcPts val="0"/>
              </a:spcAft>
            </a:pPr>
            <a:endParaRPr lang="zh-CN" sz="1300">
              <a:solidFill>
                <a:schemeClr val="bg1"/>
              </a:solidFill>
              <a:latin typeface="微软雅黑" panose="020B0503020204020204" pitchFamily="34" charset="-122"/>
              <a:ea typeface="微软雅黑" panose="020B0503020204020204" pitchFamily="34" charset="-122"/>
            </a:endParaRPr>
          </a:p>
          <a:p>
            <a:pPr algn="ctr">
              <a:lnSpc>
                <a:spcPct val="80000"/>
              </a:lnSpc>
              <a:spcBef>
                <a:spcPts val="0"/>
              </a:spcBef>
              <a:spcAft>
                <a:spcPts val="0"/>
              </a:spcAft>
            </a:pPr>
            <a:r>
              <a:rPr lang="zh-CN" sz="1300">
                <a:solidFill>
                  <a:schemeClr val="bg1"/>
                </a:solidFill>
                <a:latin typeface="微软雅黑" panose="020B0503020204020204" pitchFamily="34" charset="-122"/>
                <a:ea typeface="微软雅黑" panose="020B0503020204020204" pitchFamily="34" charset="-122"/>
              </a:rPr>
              <a:t>It can be washed, easy to clean, and it is forbidden to use corrosive liquids.</a:t>
            </a:r>
            <a:endParaRPr lang="zh-CN" sz="130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3143885" y="579755"/>
            <a:ext cx="5904865" cy="3225165"/>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0000"/>
        </a:solidFill>
        <a:effectLst/>
      </p:bgPr>
    </p:bg>
    <p:spTree>
      <p:nvGrpSpPr>
        <p:cNvPr id="1" name=""/>
        <p:cNvGrpSpPr/>
        <p:nvPr/>
      </p:nvGrpSpPr>
      <p:grpSpPr>
        <a:xfrm>
          <a:off x="0" y="0"/>
          <a:ext cx="0" cy="0"/>
          <a:chOff x="0" y="0"/>
          <a:chExt cx="0" cy="0"/>
        </a:xfrm>
      </p:grpSpPr>
      <p:sp>
        <p:nvSpPr>
          <p:cNvPr id="39" name="矩形 38"/>
          <p:cNvSpPr/>
          <p:nvPr/>
        </p:nvSpPr>
        <p:spPr>
          <a:xfrm>
            <a:off x="1243010" y="832110"/>
            <a:ext cx="4514850" cy="922020"/>
          </a:xfrm>
          <a:prstGeom prst="rect">
            <a:avLst/>
          </a:prstGeom>
        </p:spPr>
        <p:txBody>
          <a:bodyPr wrap="none">
            <a:spAutoFit/>
          </a:bodyPr>
          <a:lstStyle/>
          <a:p>
            <a:pPr algn="ctr"/>
            <a:r>
              <a:rPr lang="zh-CN" altLang="en-US" sz="5400" dirty="0">
                <a:solidFill>
                  <a:schemeClr val="bg1"/>
                </a:solidFill>
                <a:latin typeface="微软雅黑" panose="020B0503020204020204" pitchFamily="34" charset="-122"/>
                <a:ea typeface="微软雅黑" panose="020B0503020204020204" pitchFamily="34" charset="-122"/>
              </a:rPr>
              <a:t>car tire brush</a:t>
            </a: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434340" y="1912620"/>
            <a:ext cx="6123940" cy="3091815"/>
          </a:xfrm>
          <a:prstGeom prst="rect">
            <a:avLst/>
          </a:prstGeom>
          <a:noFill/>
        </p:spPr>
        <p:txBody>
          <a:bodyPr wrap="square" rtlCol="0">
            <a:spAutoFit/>
          </a:bodyPr>
          <a:lstStyle/>
          <a:p>
            <a:pPr algn="l">
              <a:lnSpc>
                <a:spcPct val="150000"/>
              </a:lnSpc>
            </a:pPr>
            <a:r>
              <a:rPr sz="1300">
                <a:solidFill>
                  <a:schemeClr val="bg1"/>
                </a:solidFill>
                <a:latin typeface="微软雅黑" panose="020B0503020204020204" pitchFamily="34" charset="-122"/>
                <a:ea typeface="微软雅黑" panose="020B0503020204020204" pitchFamily="34" charset="-122"/>
              </a:rPr>
              <a:t>Universal Wheel Rim Brush with TPR Handle For tyres, spokes, steel wheels, scooter, car, truck, bicycle, sink, bathroom, toilet, floor cleaning, ceramic. The handle end has a hole for hanging.</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Size: </a:t>
            </a:r>
            <a:r>
              <a:rPr lang="en-US" sz="1300">
                <a:solidFill>
                  <a:schemeClr val="bg1"/>
                </a:solidFill>
                <a:latin typeface="微软雅黑" panose="020B0503020204020204" pitchFamily="34" charset="-122"/>
                <a:ea typeface="微软雅黑" panose="020B0503020204020204" pitchFamily="34" charset="-122"/>
              </a:rPr>
              <a:t>                    </a:t>
            </a:r>
            <a:r>
              <a:rPr sz="1300">
                <a:solidFill>
                  <a:schemeClr val="bg1"/>
                </a:solidFill>
                <a:latin typeface="微软雅黑" panose="020B0503020204020204" pitchFamily="34" charset="-122"/>
                <a:ea typeface="微软雅黑" panose="020B0503020204020204" pitchFamily="34" charset="-122"/>
              </a:rPr>
              <a:t>135mm x 130mm x 65mm</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Weight: </a:t>
            </a:r>
            <a:r>
              <a:rPr lang="en-US" sz="1300">
                <a:solidFill>
                  <a:schemeClr val="bg1"/>
                </a:solidFill>
                <a:latin typeface="微软雅黑" panose="020B0503020204020204" pitchFamily="34" charset="-122"/>
                <a:ea typeface="微软雅黑" panose="020B0503020204020204" pitchFamily="34" charset="-122"/>
              </a:rPr>
              <a:t>               </a:t>
            </a:r>
            <a:r>
              <a:rPr sz="1300">
                <a:solidFill>
                  <a:schemeClr val="bg1"/>
                </a:solidFill>
                <a:latin typeface="微软雅黑" panose="020B0503020204020204" pitchFamily="34" charset="-122"/>
                <a:ea typeface="微软雅黑" panose="020B0503020204020204" pitchFamily="34" charset="-122"/>
              </a:rPr>
              <a:t>approx. 200 g.</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1. Effective cleaning of tyres, chassis and other dirt. This brush has hard bristles for thorough cleaning of the dirt.</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lang="en-US" sz="1300">
                <a:solidFill>
                  <a:schemeClr val="bg1"/>
                </a:solidFill>
                <a:latin typeface="微软雅黑" panose="020B0503020204020204" pitchFamily="34" charset="-122"/>
                <a:ea typeface="微软雅黑" panose="020B0503020204020204" pitchFamily="34" charset="-122"/>
              </a:rPr>
              <a:t>2</a:t>
            </a:r>
            <a:r>
              <a:rPr sz="1300">
                <a:solidFill>
                  <a:schemeClr val="bg1"/>
                </a:solidFill>
                <a:latin typeface="微软雅黑" panose="020B0503020204020204" pitchFamily="34" charset="-122"/>
                <a:ea typeface="微软雅黑" panose="020B0503020204020204" pitchFamily="34" charset="-122"/>
              </a:rPr>
              <a:t>. Easy to use.</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lang="en-US" sz="1300">
                <a:solidFill>
                  <a:schemeClr val="bg1"/>
                </a:solidFill>
                <a:latin typeface="微软雅黑" panose="020B0503020204020204" pitchFamily="34" charset="-122"/>
                <a:ea typeface="微软雅黑" panose="020B0503020204020204" pitchFamily="34" charset="-122"/>
              </a:rPr>
              <a:t>3</a:t>
            </a:r>
            <a:r>
              <a:rPr sz="1300">
                <a:solidFill>
                  <a:schemeClr val="bg1"/>
                </a:solidFill>
                <a:latin typeface="微软雅黑" panose="020B0503020204020204" pitchFamily="34" charset="-122"/>
                <a:ea typeface="微软雅黑" panose="020B0503020204020204" pitchFamily="34" charset="-122"/>
              </a:rPr>
              <a:t>. Ergonomic handle, smooth shape, comfortable to use. The L-shaped design of the wide rim brush makes washing the tires a breeze.</a:t>
            </a:r>
            <a:endParaRPr sz="1300">
              <a:solidFill>
                <a:schemeClr val="bg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747370" y="835685"/>
            <a:ext cx="73025" cy="452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18375" y="1075690"/>
            <a:ext cx="4389755" cy="403987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6271260" y="1482725"/>
            <a:ext cx="2225675" cy="1736725"/>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custDataLst>
              <p:tags r:id="rId2"/>
            </p:custDataLst>
          </p:nvPr>
        </p:nvSpPr>
        <p:spPr>
          <a:xfrm>
            <a:off x="958215" y="3996055"/>
            <a:ext cx="2225675" cy="1736725"/>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963930" y="1395095"/>
            <a:ext cx="2225675" cy="1736725"/>
          </a:xfrm>
          <a:prstGeom prst="rect">
            <a:avLst/>
          </a:prstGeom>
          <a:solidFill>
            <a:srgbClr val="DDDDD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nvSpPr>
        <p:spPr>
          <a:xfrm rot="1560000">
            <a:off x="875030" y="1280160"/>
            <a:ext cx="2637790" cy="2110105"/>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308985" y="1395095"/>
            <a:ext cx="2606040"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TW-ACPV22</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3359785" y="1845310"/>
            <a:ext cx="2912110" cy="1861185"/>
          </a:xfrm>
          <a:prstGeom prst="rect">
            <a:avLst/>
          </a:prstGeom>
          <a:noFill/>
        </p:spPr>
        <p:txBody>
          <a:bodyPr wrap="square" rtlCol="0">
            <a:noAutofit/>
          </a:bodyPr>
          <a:lstStyle/>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Brand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TEKWAY</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Dimensions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29.5 × 7.5 × 6.5cm</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Handle material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PP with TPR</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Eliminate dirt, dust, and grime from your wheels and spokes; Scouring brush is effective at removing debris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More bristles for extra cleaning power; clean rim and hub with ease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Over 11 inches long to clean hard to reach areas; Comfortable handle makes it easy to hold and use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Use on cars, motorcycles, bicycles, trucks, and more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rot="20400000">
            <a:off x="5915660" y="1218565"/>
            <a:ext cx="2791460" cy="2233295"/>
          </a:xfrm>
          <a:prstGeom prst="rect">
            <a:avLst/>
          </a:prstGeom>
          <a:blipFill dpi="0" rotWithShape="1">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8616315" y="1395095"/>
            <a:ext cx="2290445"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TW-ACPV16</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8616315" y="1845310"/>
            <a:ext cx="3096260" cy="1322070"/>
          </a:xfrm>
          <a:prstGeom prst="rect">
            <a:avLst/>
          </a:prstGeom>
          <a:noFill/>
        </p:spPr>
        <p:txBody>
          <a:bodyPr wrap="square" rtlCol="0">
            <a:spAutoFit/>
          </a:bodyPr>
          <a:lstStyle/>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Brand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TEKWAY</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Dimensions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29.5 × 7.5 × 6.5cm</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Handle material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PP with TPR</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Eliminate dirt, dust, and grime from your wheels and spokes; Scouring brush is effective at removing debris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More bristles for extra cleaning power; clean rim and hub with ease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Over 11 inches long to clean hard to reach areas; Comfortable handle makes it easy to hold and use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Use on cars, motorcycles, bicycles, trucks, and more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3308985" y="3908425"/>
            <a:ext cx="2308860"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sym typeface="+mn-ea"/>
              </a:rPr>
              <a:t>TW-ACPV2</a:t>
            </a:r>
            <a:r>
              <a:rPr lang="en-US" altLang="zh-CN" sz="2500" b="1" dirty="0">
                <a:solidFill>
                  <a:srgbClr val="D00000"/>
                </a:solidFill>
                <a:latin typeface="微软雅黑" panose="020B0503020204020204" pitchFamily="34" charset="-122"/>
                <a:ea typeface="微软雅黑" panose="020B0503020204020204" pitchFamily="34" charset="-122"/>
                <a:sym typeface="+mn-ea"/>
              </a:rPr>
              <a:t>3</a:t>
            </a:r>
            <a:endParaRPr lang="en-US" altLang="zh-CN" sz="2500" b="1" dirty="0">
              <a:solidFill>
                <a:srgbClr val="D00000"/>
              </a:solidFill>
              <a:latin typeface="微软雅黑" panose="020B0503020204020204" pitchFamily="34" charset="-122"/>
              <a:ea typeface="微软雅黑" panose="020B0503020204020204" pitchFamily="34" charset="-122"/>
              <a:sym typeface="+mn-ea"/>
            </a:endParaRPr>
          </a:p>
        </p:txBody>
      </p:sp>
      <p:sp>
        <p:nvSpPr>
          <p:cNvPr id="42" name="矩形 41"/>
          <p:cNvSpPr/>
          <p:nvPr/>
        </p:nvSpPr>
        <p:spPr>
          <a:xfrm>
            <a:off x="3308985" y="4358640"/>
            <a:ext cx="2856230" cy="1322070"/>
          </a:xfrm>
          <a:prstGeom prst="rect">
            <a:avLst/>
          </a:prstGeom>
          <a:noFill/>
        </p:spPr>
        <p:txBody>
          <a:bodyPr wrap="square" rtlCol="0">
            <a:spAutoFit/>
          </a:bodyPr>
          <a:lstStyle/>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Brand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TEKWAY</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Dimensions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11.25 x 2.75 x 2.75 inches</a:t>
            </a:r>
            <a:endParaRPr sz="8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Handle material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PP with TPR</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Eliminate dirt, dust, and grime from your wheels and spokes; Scouring brush is effective at removing debris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More bristles for extra cleaning power; clean rim and hub with ease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Over 11 inches long to clean hard to reach areas; Comfortable handle makes it easy to hold and use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Use on cars, motorcycles, bicycles, trucks, and more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8616315" y="3908425"/>
            <a:ext cx="3239135"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sym typeface="+mn-ea"/>
              </a:rPr>
              <a:t>TW-ACPV2</a:t>
            </a:r>
            <a:r>
              <a:rPr lang="en-US" altLang="zh-CN" sz="2500" b="1" dirty="0">
                <a:solidFill>
                  <a:srgbClr val="D00000"/>
                </a:solidFill>
                <a:latin typeface="微软雅黑" panose="020B0503020204020204" pitchFamily="34" charset="-122"/>
                <a:ea typeface="微软雅黑" panose="020B0503020204020204" pitchFamily="34" charset="-122"/>
                <a:sym typeface="+mn-ea"/>
              </a:rPr>
              <a:t>4</a:t>
            </a:r>
            <a:endParaRPr lang="en-US" altLang="zh-CN" sz="2500" b="1" dirty="0">
              <a:solidFill>
                <a:srgbClr val="D00000"/>
              </a:solidFill>
              <a:latin typeface="微软雅黑" panose="020B0503020204020204" pitchFamily="34" charset="-122"/>
              <a:ea typeface="微软雅黑" panose="020B0503020204020204" pitchFamily="34" charset="-122"/>
              <a:sym typeface="+mn-ea"/>
            </a:endParaRPr>
          </a:p>
        </p:txBody>
      </p:sp>
      <p:sp>
        <p:nvSpPr>
          <p:cNvPr id="48" name="矩形 47"/>
          <p:cNvSpPr/>
          <p:nvPr/>
        </p:nvSpPr>
        <p:spPr>
          <a:xfrm>
            <a:off x="8616315" y="4358640"/>
            <a:ext cx="3162300" cy="1322070"/>
          </a:xfrm>
          <a:prstGeom prst="rect">
            <a:avLst/>
          </a:prstGeom>
          <a:noFill/>
        </p:spPr>
        <p:txBody>
          <a:bodyPr wrap="square" rtlCol="0">
            <a:spAutoFit/>
          </a:bodyPr>
          <a:lstStyle/>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Brand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TEKWAY</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Dimensions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29.5 × 7.5 × 6.5cm</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Handle material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PP with TPR</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Eliminate dirt, dust, and grime from your wheels and spokes; Scouring brush is effective at removing debris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More bristles for extra cleaning power; clean rim and hub with ease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Over 11 inches long to clean hard to reach areas; Comfortable handle makes it easy to hold and use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Use on cars, motorcycles, bicycles, trucks, and more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54" name="直接连接符 53"/>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rot="13440000">
            <a:off x="843280" y="3905250"/>
            <a:ext cx="2528570" cy="2023110"/>
          </a:xfrm>
          <a:prstGeom prst="rect">
            <a:avLst/>
          </a:prstGeom>
          <a:blipFill dpi="0" rotWithShape="1">
            <a:blip r:embed="rId5"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6"/>
            </p:custDataLst>
          </p:nvPr>
        </p:nvSpPr>
        <p:spPr>
          <a:xfrm>
            <a:off x="6271260" y="3913505"/>
            <a:ext cx="2225675" cy="1736725"/>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121233"/>
          <p:cNvPicPr>
            <a:picLocks noChangeAspect="1"/>
          </p:cNvPicPr>
          <p:nvPr/>
        </p:nvPicPr>
        <p:blipFill>
          <a:blip r:embed="rId7"/>
          <a:stretch>
            <a:fillRect/>
          </a:stretch>
        </p:blipFill>
        <p:spPr>
          <a:xfrm rot="20400000" flipH="1">
            <a:off x="6532245" y="3938905"/>
            <a:ext cx="1850390" cy="1850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0" advTm="0">
        <p14:pan/>
      </p:transition>
    </mc:Choice>
    <mc:Fallback>
      <p:transition spd="slow" advClick="0"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00000"/>
        </a:solidFill>
        <a:effectLst/>
      </p:bgPr>
    </p:bg>
    <p:spTree>
      <p:nvGrpSpPr>
        <p:cNvPr id="1" name=""/>
        <p:cNvGrpSpPr/>
        <p:nvPr/>
      </p:nvGrpSpPr>
      <p:grpSpPr>
        <a:xfrm>
          <a:off x="0" y="0"/>
          <a:ext cx="0" cy="0"/>
          <a:chOff x="0" y="0"/>
          <a:chExt cx="0" cy="0"/>
        </a:xfrm>
      </p:grpSpPr>
      <p:sp>
        <p:nvSpPr>
          <p:cNvPr id="39" name="矩形 38"/>
          <p:cNvSpPr/>
          <p:nvPr/>
        </p:nvSpPr>
        <p:spPr>
          <a:xfrm>
            <a:off x="560703" y="730510"/>
            <a:ext cx="5879465" cy="645160"/>
          </a:xfrm>
          <a:prstGeom prst="rect">
            <a:avLst/>
          </a:prstGeom>
        </p:spPr>
        <p:txBody>
          <a:bodyPr wrap="none">
            <a:spAutoFit/>
          </a:bodyPr>
          <a:lstStyle/>
          <a:p>
            <a:pPr algn="ctr"/>
            <a:r>
              <a:rPr lang="zh-CN" altLang="en-US" sz="3600" dirty="0">
                <a:solidFill>
                  <a:schemeClr val="bg1"/>
                </a:solidFill>
                <a:latin typeface="微软雅黑" panose="020B0503020204020204" pitchFamily="34" charset="-122"/>
                <a:ea typeface="微软雅黑" panose="020B0503020204020204" pitchFamily="34" charset="-122"/>
              </a:rPr>
              <a:t>3 piece cleaning brush set</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250190" y="1493520"/>
            <a:ext cx="6441440" cy="3992245"/>
          </a:xfrm>
          <a:prstGeom prst="rect">
            <a:avLst/>
          </a:prstGeom>
          <a:noFill/>
        </p:spPr>
        <p:txBody>
          <a:bodyPr wrap="square" rtlCol="0">
            <a:spAutoFit/>
          </a:bodyPr>
          <a:lstStyle/>
          <a:p>
            <a:pPr algn="l">
              <a:lnSpc>
                <a:spcPct val="150000"/>
              </a:lnSpc>
            </a:pPr>
            <a:r>
              <a:rPr sz="1300">
                <a:solidFill>
                  <a:schemeClr val="bg1"/>
                </a:solidFill>
                <a:latin typeface="微软雅黑" panose="020B0503020204020204" pitchFamily="34" charset="-122"/>
                <a:ea typeface="微软雅黑" panose="020B0503020204020204" pitchFamily="34" charset="-122"/>
              </a:rPr>
              <a:t>Using high-quality materials, the three-piece mini brush is made of three different materials, namely brass wire, nylon wire and stainless steel wire. They are high quality, last a long time, and effectively clean corners, corners, and all those weird cracks. Each brush is made with different bristles. Hard stainless steel bristles can be used to clean parts, clean heavy duty, spray paint, rust, etc. Soft nylon bristles for cleaning and sensitive parts. Curly brass bristles clean unpolished metal parts without damaging surfaces or finesse.</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Small brush head design: The back is designed with a small brush head, which can clean well in a small room and clean many corners or crack edges, which is very practical.</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Easy to use: The cleaning brush has a smooth and comfortable soft rubber handle, which is easy to hold and control. The plastic handle is durable and easy to clean. There is also a tail hook design for easy organization and storage.</a:t>
            </a:r>
            <a:endParaRPr sz="1300">
              <a:solidFill>
                <a:schemeClr val="bg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747370" y="835685"/>
            <a:ext cx="73025" cy="452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18375" y="1075690"/>
            <a:ext cx="4389755" cy="403987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958215" y="3988435"/>
            <a:ext cx="2225675" cy="1736725"/>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963930" y="1387475"/>
            <a:ext cx="2225675" cy="1736725"/>
          </a:xfrm>
          <a:prstGeom prst="rect">
            <a:avLst/>
          </a:prstGeom>
          <a:solidFill>
            <a:srgbClr val="DDDDD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nvSpPr>
        <p:spPr>
          <a:xfrm>
            <a:off x="1113766" y="1461348"/>
            <a:ext cx="1804670" cy="1443355"/>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308985" y="1387475"/>
            <a:ext cx="2606040"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TW-ACP31V18</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3359785" y="1837690"/>
            <a:ext cx="2912110" cy="1861185"/>
          </a:xfrm>
          <a:prstGeom prst="rect">
            <a:avLst/>
          </a:prstGeom>
          <a:noFill/>
        </p:spPr>
        <p:txBody>
          <a:bodyPr wrap="square" rtlCol="0">
            <a:noAutofit/>
          </a:bodyPr>
          <a:lstStyle/>
          <a:p>
            <a:pPr>
              <a:lnSpc>
                <a:spcPct val="100000"/>
              </a:lnSpc>
            </a:pP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Colour	White, Black, Grey</a:t>
            </a:r>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Style	Without handle</a:t>
            </a:r>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Item dimensions</a:t>
            </a:r>
            <a:r>
              <a:rPr lang="en-US" altLang="zh-CN" sz="7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L x W x H30 x 9.5 x 1.5 centimetres</a:t>
            </a:r>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Item weight	0.25 Pounds</a:t>
            </a:r>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Multipurpose window squeegee for peeling windows, windscreens, mirrors, tiles, shower surfaces and more</a:t>
            </a:r>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Transports water quickly for squeak-free, streak-free results</a:t>
            </a:r>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Integrated anti-slip handle for comfort and an easy, stable hold</a:t>
            </a:r>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rPr>
              <a:t>Lightweight, compact design for easy handling and storage Durable rubber lip Hanging hole for convenient storage and drying</a:t>
            </a:r>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8616315" y="1387475"/>
            <a:ext cx="2290445"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TW-ACPV13</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8616315" y="1837690"/>
            <a:ext cx="3096260" cy="1322070"/>
          </a:xfrm>
          <a:prstGeom prst="rect">
            <a:avLst/>
          </a:prstGeom>
          <a:noFill/>
        </p:spPr>
        <p:txBody>
          <a:bodyPr wrap="square" rtlCol="0">
            <a:spAutoFit/>
          </a:bodyPr>
          <a:lstStyle/>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Colour	Red-white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Material	Mikrofaser</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Professional equivalent for large-scale drying of the wet vehicle after washing. Adapts perfectly to the vehicle contours with super soft silicone, works smoothly and leaves no scratches.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Safety the water blade squeegee requires much less effort, because the silicone lip is attached directly to the handle. Water and other liquids are easily removed from the body and the windows – in just one move!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3308985" y="3900805"/>
            <a:ext cx="2308860"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TW-ACPV14</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42" name="矩形 41"/>
          <p:cNvSpPr/>
          <p:nvPr/>
        </p:nvSpPr>
        <p:spPr>
          <a:xfrm>
            <a:off x="3308985" y="4351020"/>
            <a:ext cx="2779395" cy="1691640"/>
          </a:xfrm>
          <a:prstGeom prst="rect">
            <a:avLst/>
          </a:prstGeom>
          <a:noFill/>
        </p:spPr>
        <p:txBody>
          <a:bodyPr wrap="square" rtlCol="0">
            <a:spAutoFit/>
          </a:bodyPr>
          <a:lstStyle/>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Brand	TEKWAY</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Blade material	Gummilippe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Handle material	Kunststoff</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Width</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21 cm, length: 28 cm</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Ideal for windows, aquariums, car windows, glass doors and other flat surfaces.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Wide rubber lip for streak-free removal</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rPr>
              <a:t>Ergonomic handle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Professional equivalent for large-scale drying of the wet vehicle after washing. Adapts perfectly to the vehicle contours with super soft silicone, works smoothly and leaves no scratches.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8616315" y="3900805"/>
            <a:ext cx="3239135"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TW-ACPV15</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48" name="矩形 47"/>
          <p:cNvSpPr/>
          <p:nvPr/>
        </p:nvSpPr>
        <p:spPr>
          <a:xfrm>
            <a:off x="8616315" y="4351020"/>
            <a:ext cx="2962910" cy="1876425"/>
          </a:xfrm>
          <a:prstGeom prst="rect">
            <a:avLst/>
          </a:prstGeom>
          <a:noFill/>
        </p:spPr>
        <p:txBody>
          <a:bodyPr wrap="square" rtlCol="0">
            <a:spAutoFit/>
          </a:bodyPr>
          <a:lstStyle/>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Brand	TEKWAY</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Blade material	Gummilippe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Handle material	Kunststoff</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Width</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21 cm, length: </a:t>
            </a:r>
            <a:r>
              <a:rPr lang="en-US" altLang="zh-CN"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25</a:t>
            </a: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 cm</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Ideal for windows, aquariums, car windows, glass doors and other flat surfaces.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Wide rubber lip for streak-free removal</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Ergonomic handle</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sym typeface="+mn-ea"/>
              </a:rPr>
              <a:t>Professional equivalent for large-scale drying of the wet vehicle after washing. Adapts perfectly to the vehicle contours with super soft silicone, works smoothly and leaves no scratches.</a:t>
            </a: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zh-CN" altLang="en-US" sz="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54" name="直接连接符 53"/>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350520" y="3698875"/>
            <a:ext cx="3036570" cy="2429510"/>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4"/>
            </p:custDataLst>
          </p:nvPr>
        </p:nvSpPr>
        <p:spPr>
          <a:xfrm>
            <a:off x="6271260" y="3905885"/>
            <a:ext cx="2225675" cy="1736725"/>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5"/>
            </p:custDataLst>
          </p:nvPr>
        </p:nvSpPr>
        <p:spPr>
          <a:xfrm>
            <a:off x="6336030" y="3913505"/>
            <a:ext cx="2160905" cy="1729105"/>
          </a:xfrm>
          <a:prstGeom prst="rect">
            <a:avLst/>
          </a:prstGeom>
          <a:blipFill dpi="0" rotWithShape="1">
            <a:blip r:embed="rId6"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4bb97ec8a09012a29bc0c933b5b8043"/>
          <p:cNvPicPr>
            <a:picLocks noChangeAspect="1"/>
          </p:cNvPicPr>
          <p:nvPr/>
        </p:nvPicPr>
        <p:blipFill>
          <a:blip r:embed="rId7"/>
          <a:stretch>
            <a:fillRect/>
          </a:stretch>
        </p:blipFill>
        <p:spPr>
          <a:xfrm>
            <a:off x="6271895" y="1386840"/>
            <a:ext cx="2225040" cy="1737360"/>
          </a:xfrm>
          <a:prstGeom prst="rect">
            <a:avLst/>
          </a:prstGeom>
        </p:spPr>
      </p:pic>
      <p:sp>
        <p:nvSpPr>
          <p:cNvPr id="9" name="椭圆 8"/>
          <p:cNvSpPr/>
          <p:nvPr/>
        </p:nvSpPr>
        <p:spPr>
          <a:xfrm>
            <a:off x="7724775" y="2352040"/>
            <a:ext cx="772160" cy="77216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矩形 33"/>
          <p:cNvSpPr/>
          <p:nvPr/>
        </p:nvSpPr>
        <p:spPr>
          <a:xfrm rot="19620000">
            <a:off x="7753985" y="2454910"/>
            <a:ext cx="781050" cy="625475"/>
          </a:xfrm>
          <a:prstGeom prst="rect">
            <a:avLst/>
          </a:prstGeom>
          <a:blipFill dpi="0" rotWithShape="1">
            <a:blip r:embed="rId8"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Click="0" advTm="0">
        <p14:pan/>
      </p:transition>
    </mc:Choice>
    <mc:Fallback>
      <p:transition spd="slow" advClick="0"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827530" y="1151255"/>
            <a:ext cx="3254375" cy="2302510"/>
          </a:xfrm>
          <a:prstGeom prst="rect">
            <a:avLst/>
          </a:prstGeom>
          <a:blipFill rotWithShape="1">
            <a:blip r:embed="rId1"/>
            <a:stretch>
              <a:fillRect/>
            </a:stretch>
          </a:blipFill>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33" name="矩形 32"/>
          <p:cNvSpPr/>
          <p:nvPr/>
        </p:nvSpPr>
        <p:spPr>
          <a:xfrm>
            <a:off x="1781175" y="3562985"/>
            <a:ext cx="2746375"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TW-ACP21V5</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34" name="矩形 33"/>
          <p:cNvSpPr/>
          <p:nvPr/>
        </p:nvSpPr>
        <p:spPr>
          <a:xfrm>
            <a:off x="1743075" y="4013200"/>
            <a:ext cx="3414395" cy="2491740"/>
          </a:xfrm>
          <a:prstGeom prst="rect">
            <a:avLst/>
          </a:prstGeom>
          <a:noFill/>
        </p:spPr>
        <p:txBody>
          <a:bodyPr wrap="square" rtlCol="0">
            <a:spAutoFit/>
          </a:bodyPr>
          <a:lstStyle/>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This duster is a quick and easy cleaning tool.</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Removable sleeves are made from highly absorbent microfiber material. Removable and can be washed repeatedly.</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The multi-purpose cleaner can be used not only on blinds, but also on blinds, shades and air conditioning vent hoods. You can use them to clean your car's horizontal or vertical grills or vents, grill/oven grids, etc.</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6321425" y="1170305"/>
            <a:ext cx="3254375" cy="2302510"/>
          </a:xfrm>
          <a:prstGeom prst="rect">
            <a:avLst/>
          </a:prstGeom>
          <a:blipFill rotWithShape="1">
            <a:blip r:embed="rId2"/>
            <a:stretch>
              <a:fillRect/>
            </a:stretch>
          </a:blipFill>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36" name="矩形 35"/>
          <p:cNvSpPr/>
          <p:nvPr/>
        </p:nvSpPr>
        <p:spPr>
          <a:xfrm>
            <a:off x="6275070" y="3582035"/>
            <a:ext cx="2587625"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sym typeface="+mn-ea"/>
              </a:rPr>
              <a:t>TW-ACP21V</a:t>
            </a:r>
            <a:r>
              <a:rPr lang="en-US" altLang="zh-CN" sz="2500" b="1" dirty="0">
                <a:solidFill>
                  <a:srgbClr val="D00000"/>
                </a:solidFill>
                <a:latin typeface="微软雅黑" panose="020B0503020204020204" pitchFamily="34" charset="-122"/>
                <a:ea typeface="微软雅黑" panose="020B0503020204020204" pitchFamily="34" charset="-122"/>
                <a:sym typeface="+mn-ea"/>
              </a:rPr>
              <a:t>6</a:t>
            </a:r>
            <a:endParaRPr lang="en-US" altLang="zh-CN" sz="2500" b="1" dirty="0">
              <a:solidFill>
                <a:srgbClr val="D00000"/>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6249670" y="4032250"/>
            <a:ext cx="3408045" cy="2291715"/>
          </a:xfrm>
          <a:prstGeom prst="rect">
            <a:avLst/>
          </a:prstGeom>
          <a:noFill/>
        </p:spPr>
        <p:txBody>
          <a:bodyPr wrap="square" rtlCol="0">
            <a:spAutoFit/>
          </a:bodyPr>
          <a:lstStyle/>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The high-quality </a:t>
            </a:r>
            <a:r>
              <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ind duster is made of high-quality sturdy polyethylene, making it sturdy and durable. Great for cleaning blinds.</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The 3-arm blind duster moves and cleans blinds and narrow gaps in one go. The dust brush comes with a small brush at the bottom</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Ideal for multi-purpose curtain cleaning. Great for air conditioners, ceiling fans, car exhaust vents, dust collectors</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3" name="图片 2" descr="s-l1600 (4)1"/>
          <p:cNvPicPr>
            <a:picLocks noChangeAspect="1"/>
          </p:cNvPicPr>
          <p:nvPr/>
        </p:nvPicPr>
        <p:blipFill>
          <a:blip r:embed="rId3"/>
          <a:stretch>
            <a:fillRect/>
          </a:stretch>
        </p:blipFill>
        <p:spPr>
          <a:xfrm>
            <a:off x="1827530" y="1151255"/>
            <a:ext cx="3253740" cy="2295525"/>
          </a:xfrm>
          <a:prstGeom prst="rect">
            <a:avLst/>
          </a:prstGeom>
        </p:spPr>
      </p:pic>
      <p:pic>
        <p:nvPicPr>
          <p:cNvPr id="4" name="图片 3" descr="71XPJ-FQi8L._AC_SL1500_"/>
          <p:cNvPicPr>
            <a:picLocks noChangeAspect="1"/>
          </p:cNvPicPr>
          <p:nvPr/>
        </p:nvPicPr>
        <p:blipFill>
          <a:blip r:embed="rId1"/>
          <a:stretch>
            <a:fillRect/>
          </a:stretch>
        </p:blipFill>
        <p:spPr>
          <a:xfrm>
            <a:off x="4118610" y="1147445"/>
            <a:ext cx="966470" cy="963295"/>
          </a:xfrm>
          <a:prstGeom prst="rect">
            <a:avLst/>
          </a:prstGeom>
        </p:spPr>
      </p:pic>
      <p:sp>
        <p:nvSpPr>
          <p:cNvPr id="5" name="矩形 4"/>
          <p:cNvSpPr/>
          <p:nvPr/>
        </p:nvSpPr>
        <p:spPr>
          <a:xfrm>
            <a:off x="4733290" y="1147445"/>
            <a:ext cx="352425" cy="3168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Click="0" advTm="0">
        <p14:pan/>
      </p:transition>
    </mc:Choice>
    <mc:Fallback>
      <p:transition spd="slow" advClick="0"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2" name="Shape 491"/>
          <p:cNvSpPr/>
          <p:nvPr/>
        </p:nvSpPr>
        <p:spPr>
          <a:xfrm>
            <a:off x="2015490" y="2979420"/>
            <a:ext cx="8161020" cy="3519170"/>
          </a:xfrm>
          <a:prstGeom prst="rect">
            <a:avLst/>
          </a:prstGeom>
          <a:blipFill dpi="0" rotWithShape="1">
            <a:blip r:embed="rId1"/>
            <a:srcRect/>
            <a:stretch>
              <a:fillRect/>
            </a:stretch>
          </a:blipFill>
          <a:ln w="19050">
            <a:solidFill>
              <a:schemeClr val="tx1"/>
            </a:solidFill>
            <a:miter lim="400000"/>
          </a:ln>
        </p:spPr>
        <p:txBody>
          <a:bodyPr lIns="26639" tIns="26639" rIns="26639" bIns="26639" anchor="ctr"/>
          <a:lstStyle/>
          <a:p>
            <a:pPr defTabSz="433070">
              <a:defRPr sz="3200">
                <a:solidFill>
                  <a:srgbClr val="FFFFFF"/>
                </a:solidFill>
              </a:defRPr>
            </a:pPr>
          </a:p>
        </p:txBody>
      </p:sp>
      <p:sp>
        <p:nvSpPr>
          <p:cNvPr id="30" name="矩形 29"/>
          <p:cNvSpPr/>
          <p:nvPr/>
        </p:nvSpPr>
        <p:spPr>
          <a:xfrm>
            <a:off x="4446716" y="182571"/>
            <a:ext cx="3298190" cy="706755"/>
          </a:xfrm>
          <a:prstGeom prst="rect">
            <a:avLst/>
          </a:prstGeom>
        </p:spPr>
        <p:txBody>
          <a:bodyPr wrap="none">
            <a:spAutoFit/>
          </a:bodyPr>
          <a:lstStyle/>
          <a:p>
            <a:pPr algn="ctr"/>
            <a:r>
              <a:rPr lang="zh-CN" altLang="en-US" sz="4000" b="1" dirty="0">
                <a:solidFill>
                  <a:srgbClr val="D00000"/>
                </a:solidFill>
                <a:latin typeface="微软雅黑" panose="020B0503020204020204" pitchFamily="34" charset="-122"/>
                <a:ea typeface="微软雅黑" panose="020B0503020204020204" pitchFamily="34" charset="-122"/>
              </a:rPr>
              <a:t>wheel brush</a:t>
            </a:r>
            <a:endParaRPr lang="zh-CN" altLang="en-US" sz="4000" b="1" dirty="0">
              <a:solidFill>
                <a:srgbClr val="D00000"/>
              </a:solidFill>
              <a:latin typeface="微软雅黑" panose="020B0503020204020204" pitchFamily="34" charset="-122"/>
              <a:ea typeface="微软雅黑" panose="020B0503020204020204" pitchFamily="34" charset="-122"/>
            </a:endParaRPr>
          </a:p>
        </p:txBody>
      </p:sp>
      <p:sp>
        <p:nvSpPr>
          <p:cNvPr id="31" name="矩形 30"/>
          <p:cNvSpPr/>
          <p:nvPr/>
        </p:nvSpPr>
        <p:spPr>
          <a:xfrm>
            <a:off x="1394460" y="762635"/>
            <a:ext cx="9498330" cy="2091690"/>
          </a:xfrm>
          <a:prstGeom prst="rect">
            <a:avLst/>
          </a:prstGeom>
          <a:noFill/>
        </p:spPr>
        <p:txBody>
          <a:bodyPr wrap="square" rtlCol="0">
            <a:spAutoFit/>
          </a:bodyPr>
          <a:lstStyle/>
          <a:p>
            <a:pPr algn="ctr">
              <a:lnSpc>
                <a:spcPct val="100000"/>
              </a:lnSpc>
            </a:pPr>
            <a:r>
              <a:rPr sz="1300">
                <a:solidFill>
                  <a:schemeClr val="bg1"/>
                </a:solidFill>
                <a:latin typeface="微软雅黑" panose="020B0503020204020204" pitchFamily="34" charset="-122"/>
                <a:ea typeface="微软雅黑" panose="020B0503020204020204" pitchFamily="34" charset="-122"/>
              </a:rPr>
              <a:t>Handle Material</a:t>
            </a:r>
            <a:r>
              <a:rPr lang="zh-CN" sz="1300">
                <a:solidFill>
                  <a:schemeClr val="bg1"/>
                </a:solidFill>
                <a:latin typeface="微软雅黑" panose="020B0503020204020204" pitchFamily="34" charset="-122"/>
                <a:ea typeface="微软雅黑" panose="020B0503020204020204" pitchFamily="34" charset="-122"/>
              </a:rPr>
              <a:t>：</a:t>
            </a:r>
            <a:r>
              <a:rPr sz="1300">
                <a:solidFill>
                  <a:schemeClr val="bg1"/>
                </a:solidFill>
                <a:latin typeface="微软雅黑" panose="020B0503020204020204" pitchFamily="34" charset="-122"/>
                <a:ea typeface="微软雅黑" panose="020B0503020204020204" pitchFamily="34" charset="-122"/>
              </a:rPr>
              <a:t>Polypropylene</a:t>
            </a:r>
            <a:endParaRPr sz="1300">
              <a:solidFill>
                <a:schemeClr val="bg1"/>
              </a:solidFill>
              <a:latin typeface="微软雅黑" panose="020B0503020204020204" pitchFamily="34" charset="-122"/>
              <a:ea typeface="微软雅黑" panose="020B0503020204020204" pitchFamily="34" charset="-122"/>
            </a:endParaRPr>
          </a:p>
          <a:p>
            <a:pPr algn="ctr">
              <a:lnSpc>
                <a:spcPct val="100000"/>
              </a:lnSpc>
            </a:pPr>
            <a:r>
              <a:rPr sz="1300">
                <a:solidFill>
                  <a:schemeClr val="bg1"/>
                </a:solidFill>
                <a:latin typeface="微软雅黑" panose="020B0503020204020204" pitchFamily="34" charset="-122"/>
                <a:ea typeface="微软雅黑" panose="020B0503020204020204" pitchFamily="34" charset="-122"/>
              </a:rPr>
              <a:t>Material</a:t>
            </a:r>
            <a:r>
              <a:rPr lang="zh-CN" sz="1300">
                <a:solidFill>
                  <a:schemeClr val="bg1"/>
                </a:solidFill>
                <a:latin typeface="微软雅黑" panose="020B0503020204020204" pitchFamily="34" charset="-122"/>
                <a:ea typeface="微软雅黑" panose="020B0503020204020204" pitchFamily="34" charset="-122"/>
              </a:rPr>
              <a:t>：</a:t>
            </a:r>
            <a:r>
              <a:rPr sz="1300">
                <a:solidFill>
                  <a:schemeClr val="bg1"/>
                </a:solidFill>
                <a:latin typeface="微软雅黑" panose="020B0503020204020204" pitchFamily="34" charset="-122"/>
                <a:ea typeface="微软雅黑" panose="020B0503020204020204" pitchFamily="34" charset="-122"/>
              </a:rPr>
              <a:t>Nylon</a:t>
            </a:r>
            <a:endParaRPr sz="1300">
              <a:solidFill>
                <a:schemeClr val="bg1"/>
              </a:solidFill>
              <a:latin typeface="微软雅黑" panose="020B0503020204020204" pitchFamily="34" charset="-122"/>
              <a:ea typeface="微软雅黑" panose="020B0503020204020204" pitchFamily="34" charset="-122"/>
            </a:endParaRPr>
          </a:p>
          <a:p>
            <a:pPr algn="ctr">
              <a:lnSpc>
                <a:spcPct val="100000"/>
              </a:lnSpc>
            </a:pPr>
            <a:r>
              <a:rPr sz="1300">
                <a:solidFill>
                  <a:schemeClr val="bg1"/>
                </a:solidFill>
                <a:latin typeface="微软雅黑" panose="020B0503020204020204" pitchFamily="34" charset="-122"/>
                <a:ea typeface="微软雅黑" panose="020B0503020204020204" pitchFamily="34" charset="-122"/>
              </a:rPr>
              <a:t>Our Red Brush Set has stiff Bristles which makes it ideal for Outdoor Cleaning. </a:t>
            </a:r>
            <a:endParaRPr sz="1300">
              <a:solidFill>
                <a:schemeClr val="bg1"/>
              </a:solidFill>
              <a:latin typeface="微软雅黑" panose="020B0503020204020204" pitchFamily="34" charset="-122"/>
              <a:ea typeface="微软雅黑" panose="020B0503020204020204" pitchFamily="34" charset="-122"/>
            </a:endParaRPr>
          </a:p>
          <a:p>
            <a:pPr algn="ctr">
              <a:lnSpc>
                <a:spcPct val="100000"/>
              </a:lnSpc>
            </a:pPr>
            <a:r>
              <a:rPr sz="1300">
                <a:solidFill>
                  <a:schemeClr val="bg1"/>
                </a:solidFill>
                <a:latin typeface="微软雅黑" panose="020B0503020204020204" pitchFamily="34" charset="-122"/>
                <a:ea typeface="微软雅黑" panose="020B0503020204020204" pitchFamily="34" charset="-122"/>
              </a:rPr>
              <a:t>It can be used as a Grout Brush, Concrete Cleaner and Outdoor Cleaner</a:t>
            </a:r>
            <a:endParaRPr sz="1300">
              <a:solidFill>
                <a:schemeClr val="bg1"/>
              </a:solidFill>
              <a:latin typeface="微软雅黑" panose="020B0503020204020204" pitchFamily="34" charset="-122"/>
              <a:ea typeface="微软雅黑" panose="020B0503020204020204" pitchFamily="34" charset="-122"/>
            </a:endParaRPr>
          </a:p>
          <a:p>
            <a:pPr algn="ctr">
              <a:lnSpc>
                <a:spcPct val="100000"/>
              </a:lnSpc>
            </a:pPr>
            <a:r>
              <a:rPr sz="1300">
                <a:solidFill>
                  <a:schemeClr val="bg1"/>
                </a:solidFill>
                <a:latin typeface="微软雅黑" panose="020B0503020204020204" pitchFamily="34" charset="-122"/>
                <a:ea typeface="微软雅黑" panose="020B0503020204020204" pitchFamily="34" charset="-122"/>
              </a:rPr>
              <a:t>Our Product comes with four Brushes. Two Scrub Brushes of 4”&amp; 3.5” respectively which are ideal to clean broad and open surfaces. One Drill bit brush of 2”which is perfect to reach narrow and hard to reach spaces.and a mini detail brush head for fine cleaning of tiny spots,All our brushes have a ¼” quick change shaft which allows the brushes to fit in all cordless drills easily (Drill Not Included)</a:t>
            </a:r>
            <a:endParaRPr sz="1300">
              <a:solidFill>
                <a:schemeClr val="bg1"/>
              </a:solidFill>
              <a:latin typeface="微软雅黑" panose="020B0503020204020204" pitchFamily="34" charset="-122"/>
              <a:ea typeface="微软雅黑" panose="020B0503020204020204" pitchFamily="34" charset="-122"/>
            </a:endParaRPr>
          </a:p>
          <a:p>
            <a:pPr algn="ctr">
              <a:lnSpc>
                <a:spcPct val="100000"/>
              </a:lnSpc>
            </a:pPr>
            <a:r>
              <a:rPr sz="1300">
                <a:solidFill>
                  <a:schemeClr val="bg1"/>
                </a:solidFill>
                <a:latin typeface="微软雅黑" panose="020B0503020204020204" pitchFamily="34" charset="-122"/>
                <a:ea typeface="微软雅黑" panose="020B0503020204020204" pitchFamily="34" charset="-122"/>
              </a:rPr>
              <a:t>The Medium and Soft Nylon Bristles products will not leave scratches on the surface, ensuring efficient and safe cleaning. It can be applied on any surface without any worry!</a:t>
            </a:r>
            <a:endParaRPr sz="1300">
              <a:solidFill>
                <a:schemeClr val="bg1"/>
              </a:solidFill>
              <a:latin typeface="微软雅黑" panose="020B0503020204020204" pitchFamily="34" charset="-122"/>
              <a:ea typeface="微软雅黑" panose="020B0503020204020204" pitchFamily="34" charset="-122"/>
            </a:endParaRPr>
          </a:p>
        </p:txBody>
      </p:sp>
      <p:sp>
        <p:nvSpPr>
          <p:cNvPr id="42" name="矩形 41"/>
          <p:cNvSpPr/>
          <p:nvPr/>
        </p:nvSpPr>
        <p:spPr>
          <a:xfrm>
            <a:off x="11759878" y="0"/>
            <a:ext cx="432122" cy="68580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0" y="0"/>
            <a:ext cx="432122" cy="68580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3"/>
          <p:cNvSpPr txBox="1"/>
          <p:nvPr/>
        </p:nvSpPr>
        <p:spPr>
          <a:xfrm>
            <a:off x="2855640" y="2209033"/>
            <a:ext cx="6480720" cy="1546577"/>
          </a:xfrm>
          <a:prstGeom prst="rect">
            <a:avLst/>
          </a:prstGeom>
          <a:noFill/>
          <a:effectLst/>
        </p:spPr>
        <p:txBody>
          <a:bodyPr wrap="square" lIns="68580" tIns="34290" rIns="68580" bIns="34290" rtlCol="0">
            <a:spAutoFit/>
          </a:bodyPr>
          <a:lstStyle/>
          <a:p>
            <a:pPr algn="ctr"/>
            <a:r>
              <a:rPr lang="en-US" altLang="zh-CN" sz="9600" dirty="0">
                <a:solidFill>
                  <a:srgbClr val="D00000"/>
                </a:solidFill>
                <a:latin typeface="微软雅黑" panose="020B0503020204020204" pitchFamily="34" charset="-122"/>
                <a:ea typeface="微软雅黑" panose="020B0503020204020204" pitchFamily="34" charset="-122"/>
                <a:cs typeface="+mn-ea"/>
                <a:sym typeface="微软雅黑" panose="020B0503020204020204" pitchFamily="34" charset="-122"/>
              </a:rPr>
              <a:t>THANKS</a:t>
            </a:r>
            <a:endParaRPr lang="zh-CN" altLang="en-US" sz="9600" dirty="0">
              <a:solidFill>
                <a:srgbClr val="D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8" name="文本框 3"/>
          <p:cNvSpPr txBox="1"/>
          <p:nvPr/>
        </p:nvSpPr>
        <p:spPr>
          <a:xfrm>
            <a:off x="4223792" y="3499951"/>
            <a:ext cx="3744416" cy="745490"/>
          </a:xfrm>
          <a:prstGeom prst="rect">
            <a:avLst/>
          </a:prstGeom>
          <a:noFill/>
          <a:effectLst/>
        </p:spPr>
        <p:txBody>
          <a:bodyPr wrap="square" lIns="68580" tIns="34290" rIns="68580" bIns="34290" rtlCol="0">
            <a:spAutoFit/>
          </a:bodyPr>
          <a:lstStyle/>
          <a:p>
            <a:pPr algn="ctr"/>
            <a:r>
              <a:rPr lang="zh-CN" altLang="en-US" sz="4400" dirty="0">
                <a:solidFill>
                  <a:srgbClr val="D00000"/>
                </a:solidFill>
                <a:latin typeface="微软雅黑" panose="020B0503020204020204" pitchFamily="34" charset="-122"/>
                <a:ea typeface="微软雅黑" panose="020B0503020204020204" pitchFamily="34" charset="-122"/>
                <a:cs typeface="+mn-ea"/>
                <a:sym typeface="微软雅黑" panose="020B0503020204020204" pitchFamily="34" charset="-122"/>
              </a:rPr>
              <a:t>感谢观看</a:t>
            </a:r>
            <a:endParaRPr lang="zh-CN" altLang="en-US" sz="4400" dirty="0">
              <a:solidFill>
                <a:srgbClr val="D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1125"/>
                            </p:stCondLst>
                            <p:childTnLst>
                              <p:par>
                                <p:cTn id="10" presetID="23" presetClass="entr" presetSubtype="16" fill="hold" grpId="0" nodeType="after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1942465" y="1944370"/>
            <a:ext cx="9387840" cy="706755"/>
          </a:xfrm>
          <a:prstGeom prst="rect">
            <a:avLst/>
          </a:prstGeom>
        </p:spPr>
        <p:txBody>
          <a:bodyPr wrap="square">
            <a:spAutoFit/>
          </a:bodyPr>
          <a:lstStyle/>
          <a:p>
            <a:r>
              <a:rPr sz="4000" b="1" dirty="0">
                <a:solidFill>
                  <a:srgbClr val="D00000"/>
                </a:solidFill>
                <a:latin typeface="微软雅黑" panose="020B0503020204020204" pitchFamily="34" charset="-122"/>
                <a:ea typeface="微软雅黑" panose="020B0503020204020204" pitchFamily="34" charset="-122"/>
                <a:sym typeface="+mn-ea"/>
              </a:rPr>
              <a:t>Plan </a:t>
            </a:r>
            <a:r>
              <a:rPr lang="en-US" sz="4000" b="1" dirty="0">
                <a:solidFill>
                  <a:srgbClr val="D00000"/>
                </a:solidFill>
                <a:latin typeface="微软雅黑" panose="020B0503020204020204" pitchFamily="34" charset="-122"/>
                <a:ea typeface="微软雅黑" panose="020B0503020204020204" pitchFamily="34" charset="-122"/>
                <a:sym typeface="+mn-ea"/>
              </a:rPr>
              <a:t>A</a:t>
            </a:r>
            <a:r>
              <a:rPr sz="4000" b="1" dirty="0">
                <a:solidFill>
                  <a:srgbClr val="D00000"/>
                </a:solidFill>
                <a:latin typeface="微软雅黑" panose="020B0503020204020204" pitchFamily="34" charset="-122"/>
                <a:ea typeface="微软雅黑" panose="020B0503020204020204" pitchFamily="34" charset="-122"/>
                <a:sym typeface="+mn-ea"/>
              </a:rPr>
              <a:t>: </a:t>
            </a:r>
            <a:r>
              <a:rPr lang="en-US" sz="4000" b="1" dirty="0">
                <a:solidFill>
                  <a:srgbClr val="D00000"/>
                </a:solidFill>
                <a:latin typeface="微软雅黑" panose="020B0503020204020204" pitchFamily="34" charset="-122"/>
                <a:ea typeface="微软雅黑" panose="020B0503020204020204" pitchFamily="34" charset="-122"/>
                <a:sym typeface="+mn-ea"/>
              </a:rPr>
              <a:t>25</a:t>
            </a:r>
            <a:r>
              <a:rPr sz="4000" b="1" dirty="0">
                <a:solidFill>
                  <a:srgbClr val="D00000"/>
                </a:solidFill>
                <a:latin typeface="微软雅黑" panose="020B0503020204020204" pitchFamily="34" charset="-122"/>
                <a:ea typeface="微软雅黑" panose="020B0503020204020204" pitchFamily="34" charset="-122"/>
                <a:sym typeface="+mn-ea"/>
              </a:rPr>
              <a:t>-piece car cleaning set</a:t>
            </a:r>
            <a:endParaRPr lang="zh-CN" altLang="en-US" sz="4000" b="1" dirty="0">
              <a:solidFill>
                <a:srgbClr val="D00000"/>
              </a:solidFill>
              <a:latin typeface="微软雅黑" panose="020B0503020204020204" pitchFamily="34" charset="-122"/>
              <a:ea typeface="微软雅黑" panose="020B0503020204020204" pitchFamily="34" charset="-122"/>
            </a:endParaRPr>
          </a:p>
        </p:txBody>
      </p:sp>
      <p:sp>
        <p:nvSpPr>
          <p:cNvPr id="45" name="矩形 44"/>
          <p:cNvSpPr/>
          <p:nvPr/>
        </p:nvSpPr>
        <p:spPr>
          <a:xfrm>
            <a:off x="1975654" y="2522407"/>
            <a:ext cx="4735952" cy="2829685"/>
          </a:xfrm>
          <a:prstGeom prst="rect">
            <a:avLst/>
          </a:prstGeom>
          <a:noFill/>
        </p:spPr>
        <p:txBody>
          <a:bodyPr wrap="square" rtlCol="0">
            <a:spAutoFit/>
          </a:bodyPr>
          <a:lstStyle/>
          <a:p>
            <a:pPr>
              <a:lnSpc>
                <a:spcPct val="150000"/>
              </a:lnSpc>
              <a:spcBef>
                <a:spcPts val="0"/>
              </a:spcBef>
              <a:spcAft>
                <a:spcPts val="0"/>
              </a:spcAft>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3 pieces of wire brushes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for rusting removing</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5 different sizes of car detailing brushes</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2 machine cleaning brushes</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(attach to double head machine)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6 polishing foam pad</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 microfiber towel</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3 manual waxing pad</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 air conditioner brush</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 wheel brush</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Our Car Interior Detailing Kit Comes With A Carry Bag To Keep Everything Organized.</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620450" y="1701483"/>
            <a:ext cx="9317620" cy="3669174"/>
          </a:xfrm>
          <a:prstGeom prst="rect">
            <a:avLst/>
          </a:prstGeom>
          <a:no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6794500" y="2710180"/>
            <a:ext cx="4409440" cy="3556635"/>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027420" y="1830705"/>
            <a:ext cx="4469130" cy="584200"/>
          </a:xfrm>
          <a:prstGeom prst="rect">
            <a:avLst/>
          </a:prstGeom>
        </p:spPr>
        <p:txBody>
          <a:bodyPr wrap="square">
            <a:noAutofit/>
          </a:bodyPr>
          <a:lstStyle/>
          <a:p>
            <a:pPr>
              <a:lnSpc>
                <a:spcPct val="80000"/>
              </a:lnSpc>
              <a:spcBef>
                <a:spcPts val="0"/>
              </a:spcBef>
              <a:spcAft>
                <a:spcPts val="0"/>
              </a:spcAft>
            </a:pPr>
            <a:r>
              <a:rPr sz="2800" b="1" dirty="0">
                <a:solidFill>
                  <a:srgbClr val="D00000"/>
                </a:solidFill>
                <a:latin typeface="微软雅黑" panose="020B0503020204020204" pitchFamily="34" charset="-122"/>
                <a:ea typeface="微软雅黑" panose="020B0503020204020204" pitchFamily="34" charset="-122"/>
                <a:sym typeface="+mn-ea"/>
              </a:rPr>
              <a:t>Plan </a:t>
            </a:r>
            <a:r>
              <a:rPr lang="en-US" sz="2800" b="1" dirty="0">
                <a:solidFill>
                  <a:srgbClr val="D00000"/>
                </a:solidFill>
                <a:latin typeface="微软雅黑" panose="020B0503020204020204" pitchFamily="34" charset="-122"/>
                <a:ea typeface="微软雅黑" panose="020B0503020204020204" pitchFamily="34" charset="-122"/>
                <a:sym typeface="+mn-ea"/>
              </a:rPr>
              <a:t>B</a:t>
            </a:r>
            <a:r>
              <a:rPr sz="2800" b="1" dirty="0">
                <a:solidFill>
                  <a:srgbClr val="D00000"/>
                </a:solidFill>
                <a:latin typeface="微软雅黑" panose="020B0503020204020204" pitchFamily="34" charset="-122"/>
                <a:ea typeface="微软雅黑" panose="020B0503020204020204" pitchFamily="34" charset="-122"/>
                <a:sym typeface="+mn-ea"/>
              </a:rPr>
              <a:t>: </a:t>
            </a:r>
            <a:r>
              <a:rPr lang="en-US" sz="2800" b="1" dirty="0">
                <a:solidFill>
                  <a:srgbClr val="D00000"/>
                </a:solidFill>
                <a:latin typeface="微软雅黑" panose="020B0503020204020204" pitchFamily="34" charset="-122"/>
                <a:ea typeface="微软雅黑" panose="020B0503020204020204" pitchFamily="34" charset="-122"/>
                <a:sym typeface="+mn-ea"/>
              </a:rPr>
              <a:t>19</a:t>
            </a:r>
            <a:r>
              <a:rPr sz="2800" b="1" dirty="0">
                <a:solidFill>
                  <a:srgbClr val="D00000"/>
                </a:solidFill>
                <a:latin typeface="微软雅黑" panose="020B0503020204020204" pitchFamily="34" charset="-122"/>
                <a:ea typeface="微软雅黑" panose="020B0503020204020204" pitchFamily="34" charset="-122"/>
                <a:sym typeface="+mn-ea"/>
              </a:rPr>
              <a:t>-piece car cleaning set</a:t>
            </a:r>
            <a:endParaRPr lang="zh-CN" altLang="en-US" sz="2800" b="1" dirty="0">
              <a:solidFill>
                <a:srgbClr val="D00000"/>
              </a:solidFill>
              <a:latin typeface="微软雅黑" panose="020B0503020204020204" pitchFamily="34" charset="-122"/>
              <a:ea typeface="微软雅黑" panose="020B0503020204020204" pitchFamily="34" charset="-122"/>
              <a:sym typeface="+mn-ea"/>
            </a:endParaRPr>
          </a:p>
        </p:txBody>
      </p:sp>
      <p:sp>
        <p:nvSpPr>
          <p:cNvPr id="31" name="矩形 30"/>
          <p:cNvSpPr/>
          <p:nvPr/>
        </p:nvSpPr>
        <p:spPr>
          <a:xfrm>
            <a:off x="6016625" y="2589530"/>
            <a:ext cx="5193030" cy="2725420"/>
          </a:xfrm>
          <a:prstGeom prst="rect">
            <a:avLst/>
          </a:prstGeom>
          <a:noFill/>
        </p:spPr>
        <p:txBody>
          <a:bodyPr wrap="square" rtlCol="0">
            <a:spAutoFit/>
          </a:bodyPr>
          <a:lstStyle/>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5 Different Sizes (8.5", 9.2", 9.3", 9.5", 9.9") of Detail Brushes, Bristles are Soft Enough to Protect the Surface</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4.5" &amp; 4" Diameter Round Flat Brush for Larger Flat Surface</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3.5" Brush Best for Interior Corners</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2" Brush for the Tight Apices or Hard-to-Reach Spaces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3Pcs 7" Wire Burshes - 1 x Stainless Steel Brush, 1 x Brass Brush, 1 x Nylon Brush</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The Air Vent Brush Designed for Easy Handling and Brushing Car Air Vents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Microfiber Wash Mitt with Internal Waterproof Design, Elastic Wrist Cuff Keeps Mitt in Place on Hand</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Microfiber Wax Applicators, Washable and Reusable</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10000"/>
              </a:lnSpc>
              <a:spcBef>
                <a:spcPct val="0"/>
              </a:spcBef>
              <a:spcAft>
                <a:spcPct val="0"/>
              </a:spcAft>
              <a:buFont typeface="Wingdings" panose="05000000000000000000" charset="0"/>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The Cleaning Towel is Soft and Lint, can be Wiped Dry or Wet</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701165" y="1701800"/>
            <a:ext cx="9594850" cy="3669030"/>
          </a:xfrm>
          <a:prstGeom prst="rect">
            <a:avLst/>
          </a:prstGeom>
          <a:no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006998" y="2083442"/>
            <a:ext cx="4851860" cy="3460694"/>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1942465" y="1944370"/>
            <a:ext cx="9387840" cy="706755"/>
          </a:xfrm>
          <a:prstGeom prst="rect">
            <a:avLst/>
          </a:prstGeom>
        </p:spPr>
        <p:txBody>
          <a:bodyPr wrap="square">
            <a:spAutoFit/>
          </a:bodyPr>
          <a:lstStyle/>
          <a:p>
            <a:r>
              <a:rPr sz="4000" b="1" dirty="0">
                <a:solidFill>
                  <a:srgbClr val="D00000"/>
                </a:solidFill>
                <a:latin typeface="微软雅黑" panose="020B0503020204020204" pitchFamily="34" charset="-122"/>
                <a:ea typeface="微软雅黑" panose="020B0503020204020204" pitchFamily="34" charset="-122"/>
                <a:sym typeface="+mn-ea"/>
              </a:rPr>
              <a:t>Plan </a:t>
            </a:r>
            <a:r>
              <a:rPr lang="en-US" sz="4000" b="1" dirty="0">
                <a:solidFill>
                  <a:srgbClr val="D00000"/>
                </a:solidFill>
                <a:latin typeface="微软雅黑" panose="020B0503020204020204" pitchFamily="34" charset="-122"/>
                <a:ea typeface="微软雅黑" panose="020B0503020204020204" pitchFamily="34" charset="-122"/>
                <a:sym typeface="+mn-ea"/>
              </a:rPr>
              <a:t>C</a:t>
            </a:r>
            <a:r>
              <a:rPr sz="4000" b="1" dirty="0">
                <a:solidFill>
                  <a:srgbClr val="D00000"/>
                </a:solidFill>
                <a:latin typeface="微软雅黑" panose="020B0503020204020204" pitchFamily="34" charset="-122"/>
                <a:ea typeface="微软雅黑" panose="020B0503020204020204" pitchFamily="34" charset="-122"/>
                <a:sym typeface="+mn-ea"/>
              </a:rPr>
              <a:t>: </a:t>
            </a:r>
            <a:r>
              <a:rPr lang="en-US" sz="4000" b="1" dirty="0">
                <a:solidFill>
                  <a:srgbClr val="D00000"/>
                </a:solidFill>
                <a:latin typeface="微软雅黑" panose="020B0503020204020204" pitchFamily="34" charset="-122"/>
                <a:ea typeface="微软雅黑" panose="020B0503020204020204" pitchFamily="34" charset="-122"/>
                <a:sym typeface="+mn-ea"/>
              </a:rPr>
              <a:t>25</a:t>
            </a:r>
            <a:r>
              <a:rPr sz="4000" b="1" dirty="0">
                <a:solidFill>
                  <a:srgbClr val="D00000"/>
                </a:solidFill>
                <a:latin typeface="微软雅黑" panose="020B0503020204020204" pitchFamily="34" charset="-122"/>
                <a:ea typeface="微软雅黑" panose="020B0503020204020204" pitchFamily="34" charset="-122"/>
                <a:sym typeface="+mn-ea"/>
              </a:rPr>
              <a:t>-piece car cleaning set</a:t>
            </a:r>
            <a:endParaRPr lang="zh-CN" altLang="en-US" sz="4000" b="1" dirty="0">
              <a:solidFill>
                <a:srgbClr val="D00000"/>
              </a:solidFill>
              <a:latin typeface="微软雅黑" panose="020B0503020204020204" pitchFamily="34" charset="-122"/>
              <a:ea typeface="微软雅黑" panose="020B0503020204020204" pitchFamily="34" charset="-122"/>
            </a:endParaRPr>
          </a:p>
        </p:txBody>
      </p:sp>
      <p:sp>
        <p:nvSpPr>
          <p:cNvPr id="45" name="矩形 44"/>
          <p:cNvSpPr/>
          <p:nvPr/>
        </p:nvSpPr>
        <p:spPr>
          <a:xfrm>
            <a:off x="1942634" y="2646232"/>
            <a:ext cx="4735952" cy="2584450"/>
          </a:xfrm>
          <a:prstGeom prst="rect">
            <a:avLst/>
          </a:prstGeom>
          <a:noFill/>
        </p:spPr>
        <p:txBody>
          <a:bodyPr wrap="square" rtlCol="0">
            <a:spAutoFit/>
          </a:bodyPr>
          <a:lstStyle/>
          <a:p>
            <a:pPr>
              <a:lnSpc>
                <a:spcPct val="150000"/>
              </a:lnSpc>
              <a:spcBef>
                <a:spcPts val="0"/>
              </a:spcBef>
              <a:spcAft>
                <a:spcPts val="0"/>
              </a:spcAft>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、Efficient 25 Pcs-in-1 Car Wash Kit — The complete and decent detailing kit equipped with 5 detailing brush set, 4 drill brushes, 3 wire brush, 2 vent cleaning brush, wheel brush, tire brush, 1 detachable handle, 4 of strong water absorption cloth cover and a 100ml spray bottle, dash duster brush, car wash towel and car wash mitt. </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、Excellent completion of all works required for external and internal details! A gift for car buffs.</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620450" y="1701483"/>
            <a:ext cx="9317620" cy="3669174"/>
          </a:xfrm>
          <a:prstGeom prst="rect">
            <a:avLst/>
          </a:prstGeom>
          <a:no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6794500" y="2710180"/>
            <a:ext cx="4409440" cy="355663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851950" y="1678333"/>
            <a:ext cx="9317620" cy="3669174"/>
          </a:xfrm>
          <a:prstGeom prst="rect">
            <a:avLst/>
          </a:prstGeom>
          <a:no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261640" y="1880105"/>
            <a:ext cx="3763481" cy="2941915"/>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886880" y="911769"/>
            <a:ext cx="6282690" cy="521970"/>
          </a:xfrm>
          <a:prstGeom prst="rect">
            <a:avLst/>
          </a:prstGeom>
        </p:spPr>
        <p:txBody>
          <a:bodyPr wrap="square">
            <a:spAutoFit/>
          </a:bodyPr>
          <a:lstStyle/>
          <a:p>
            <a:r>
              <a:rPr sz="2800" b="1" dirty="0">
                <a:solidFill>
                  <a:srgbClr val="D00000"/>
                </a:solidFill>
                <a:latin typeface="微软雅黑" panose="020B0503020204020204" pitchFamily="34" charset="-122"/>
                <a:ea typeface="微软雅黑" panose="020B0503020204020204" pitchFamily="34" charset="-122"/>
              </a:rPr>
              <a:t>Plan </a:t>
            </a:r>
            <a:r>
              <a:rPr lang="en-US" sz="2800" b="1" dirty="0">
                <a:solidFill>
                  <a:srgbClr val="D00000"/>
                </a:solidFill>
                <a:latin typeface="微软雅黑" panose="020B0503020204020204" pitchFamily="34" charset="-122"/>
                <a:ea typeface="微软雅黑" panose="020B0503020204020204" pitchFamily="34" charset="-122"/>
              </a:rPr>
              <a:t>D</a:t>
            </a:r>
            <a:r>
              <a:rPr sz="2800" b="1" dirty="0">
                <a:solidFill>
                  <a:srgbClr val="D00000"/>
                </a:solidFill>
                <a:latin typeface="微软雅黑" panose="020B0503020204020204" pitchFamily="34" charset="-122"/>
                <a:ea typeface="微软雅黑" panose="020B0503020204020204" pitchFamily="34" charset="-122"/>
              </a:rPr>
              <a:t>: </a:t>
            </a:r>
            <a:r>
              <a:rPr lang="en-US" sz="2800" b="1" dirty="0">
                <a:solidFill>
                  <a:srgbClr val="D00000"/>
                </a:solidFill>
                <a:latin typeface="微软雅黑" panose="020B0503020204020204" pitchFamily="34" charset="-122"/>
                <a:ea typeface="微软雅黑" panose="020B0503020204020204" pitchFamily="34" charset="-122"/>
              </a:rPr>
              <a:t>23</a:t>
            </a:r>
            <a:r>
              <a:rPr sz="2800" b="1" dirty="0">
                <a:solidFill>
                  <a:srgbClr val="D00000"/>
                </a:solidFill>
                <a:latin typeface="微软雅黑" panose="020B0503020204020204" pitchFamily="34" charset="-122"/>
                <a:ea typeface="微软雅黑" panose="020B0503020204020204" pitchFamily="34" charset="-122"/>
              </a:rPr>
              <a:t>-piece car cleaning set</a:t>
            </a:r>
            <a:endParaRPr sz="2800" b="1" dirty="0">
              <a:solidFill>
                <a:srgbClr val="D00000"/>
              </a:solidFill>
              <a:latin typeface="微软雅黑" panose="020B0503020204020204" pitchFamily="34" charset="-122"/>
              <a:ea typeface="微软雅黑" panose="020B0503020204020204" pitchFamily="34" charset="-122"/>
            </a:endParaRPr>
          </a:p>
        </p:txBody>
      </p:sp>
      <p:sp>
        <p:nvSpPr>
          <p:cNvPr id="7" name="矩形 6"/>
          <p:cNvSpPr/>
          <p:nvPr/>
        </p:nvSpPr>
        <p:spPr>
          <a:xfrm>
            <a:off x="5109845" y="1776730"/>
            <a:ext cx="5676900" cy="3531235"/>
          </a:xfrm>
          <a:prstGeom prst="rect">
            <a:avLst/>
          </a:prstGeom>
          <a:noFill/>
        </p:spPr>
        <p:txBody>
          <a:bodyPr wrap="square" rtlCol="0">
            <a:noAutofit/>
          </a:bodyPr>
          <a:lstStyle/>
          <a:p>
            <a:pPr>
              <a:lnSpc>
                <a:spcPct val="150000"/>
              </a:lnSpc>
            </a:pP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、Efficient </a:t>
            </a: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23</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 Pcs-in-1 Car Wash Kit：</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5 detailing brush set, </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4 drill brushes, </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3 wire brush, </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2 vent cleaning brush, </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wheel brush, </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tire brush</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1 detachable handle</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strong water absorption cloth cover</a:t>
            </a: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 and dash duster brush, car wash towel and car wash mitt.</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23</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PCS of interior car detailing kit make your car shiny and cleaning dirt</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、Owning a professional and quality car cleaning kit interior detailing kit makes your cleaning much easier while take it to the next level.</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0000"/>
        </a:solidFill>
        <a:effectLst/>
      </p:bgPr>
    </p:bg>
    <p:spTree>
      <p:nvGrpSpPr>
        <p:cNvPr id="1" name=""/>
        <p:cNvGrpSpPr/>
        <p:nvPr/>
      </p:nvGrpSpPr>
      <p:grpSpPr>
        <a:xfrm>
          <a:off x="0" y="0"/>
          <a:ext cx="0" cy="0"/>
          <a:chOff x="0" y="0"/>
          <a:chExt cx="0" cy="0"/>
        </a:xfrm>
      </p:grpSpPr>
      <p:sp>
        <p:nvSpPr>
          <p:cNvPr id="39" name="矩形 38"/>
          <p:cNvSpPr/>
          <p:nvPr/>
        </p:nvSpPr>
        <p:spPr>
          <a:xfrm>
            <a:off x="487042" y="832110"/>
            <a:ext cx="6110605" cy="922020"/>
          </a:xfrm>
          <a:prstGeom prst="rect">
            <a:avLst/>
          </a:prstGeom>
        </p:spPr>
        <p:txBody>
          <a:bodyPr wrap="none">
            <a:spAutoFit/>
          </a:bodyPr>
          <a:lstStyle/>
          <a:p>
            <a:pPr algn="ctr"/>
            <a:r>
              <a:rPr lang="zh-CN" altLang="en-US" sz="5400" dirty="0">
                <a:solidFill>
                  <a:schemeClr val="bg1"/>
                </a:solidFill>
                <a:latin typeface="微软雅黑" panose="020B0503020204020204" pitchFamily="34" charset="-122"/>
                <a:ea typeface="微软雅黑" panose="020B0503020204020204" pitchFamily="34" charset="-122"/>
              </a:rPr>
              <a:t>Clean detail brush</a:t>
            </a: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843915" y="2094230"/>
            <a:ext cx="5405755" cy="2792095"/>
          </a:xfrm>
          <a:prstGeom prst="rect">
            <a:avLst/>
          </a:prstGeom>
          <a:noFill/>
        </p:spPr>
        <p:txBody>
          <a:bodyPr wrap="square" rtlCol="0">
            <a:spAutoFit/>
          </a:bodyPr>
          <a:lstStyle/>
          <a:p>
            <a:pPr algn="ctr">
              <a:lnSpc>
                <a:spcPct val="150000"/>
              </a:lnSpc>
            </a:pPr>
            <a:r>
              <a:rPr sz="1300">
                <a:solidFill>
                  <a:schemeClr val="bg1"/>
                </a:solidFill>
                <a:latin typeface="微软雅黑" panose="020B0503020204020204" pitchFamily="34" charset="-122"/>
                <a:ea typeface="微软雅黑" panose="020B0503020204020204" pitchFamily="34" charset="-122"/>
              </a:rPr>
              <a:t>Type: 10#/12#/14#/16#/18# </a:t>
            </a:r>
            <a:endParaRPr sz="1300">
              <a:solidFill>
                <a:schemeClr val="bg1"/>
              </a:solidFill>
              <a:latin typeface="微软雅黑" panose="020B0503020204020204" pitchFamily="34" charset="-122"/>
              <a:ea typeface="微软雅黑" panose="020B0503020204020204" pitchFamily="34" charset="-122"/>
            </a:endParaRPr>
          </a:p>
          <a:p>
            <a:pPr algn="ctr">
              <a:lnSpc>
                <a:spcPct val="150000"/>
              </a:lnSpc>
            </a:pPr>
            <a:r>
              <a:rPr sz="1300">
                <a:solidFill>
                  <a:schemeClr val="bg1"/>
                </a:solidFill>
                <a:latin typeface="微软雅黑" panose="020B0503020204020204" pitchFamily="34" charset="-122"/>
                <a:ea typeface="微软雅黑" panose="020B0503020204020204" pitchFamily="34" charset="-122"/>
              </a:rPr>
              <a:t>Bristle length:5 cm</a:t>
            </a:r>
            <a:endParaRPr sz="1300">
              <a:solidFill>
                <a:schemeClr val="bg1"/>
              </a:solidFill>
              <a:latin typeface="微软雅黑" panose="020B0503020204020204" pitchFamily="34" charset="-122"/>
              <a:ea typeface="微软雅黑" panose="020B0503020204020204" pitchFamily="34" charset="-122"/>
            </a:endParaRPr>
          </a:p>
          <a:p>
            <a:pPr algn="ctr">
              <a:lnSpc>
                <a:spcPct val="150000"/>
              </a:lnSpc>
            </a:pPr>
            <a:r>
              <a:rPr sz="1300">
                <a:solidFill>
                  <a:schemeClr val="bg1"/>
                </a:solidFill>
                <a:latin typeface="微软雅黑" panose="020B0503020204020204" pitchFamily="34" charset="-122"/>
                <a:ea typeface="微软雅黑" panose="020B0503020204020204" pitchFamily="34" charset="-122"/>
              </a:rPr>
              <a:t>Color:Black+Red</a:t>
            </a:r>
            <a:endParaRPr sz="1300">
              <a:solidFill>
                <a:schemeClr val="bg1"/>
              </a:solidFill>
              <a:latin typeface="微软雅黑" panose="020B0503020204020204" pitchFamily="34" charset="-122"/>
              <a:ea typeface="微软雅黑" panose="020B0503020204020204" pitchFamily="34" charset="-122"/>
            </a:endParaRPr>
          </a:p>
          <a:p>
            <a:pPr algn="ctr">
              <a:lnSpc>
                <a:spcPct val="150000"/>
              </a:lnSpc>
            </a:pPr>
            <a:r>
              <a:rPr sz="1300">
                <a:solidFill>
                  <a:schemeClr val="bg1"/>
                </a:solidFill>
                <a:latin typeface="微软雅黑" panose="020B0503020204020204" pitchFamily="34" charset="-122"/>
                <a:ea typeface="微软雅黑" panose="020B0503020204020204" pitchFamily="34" charset="-122"/>
              </a:rPr>
              <a:t>Material: PP+ABS</a:t>
            </a:r>
            <a:endParaRPr sz="1300">
              <a:solidFill>
                <a:schemeClr val="bg1"/>
              </a:solidFill>
              <a:latin typeface="微软雅黑" panose="020B0503020204020204" pitchFamily="34" charset="-122"/>
              <a:ea typeface="微软雅黑" panose="020B0503020204020204" pitchFamily="34" charset="-122"/>
            </a:endParaRPr>
          </a:p>
          <a:p>
            <a:pPr algn="ctr">
              <a:lnSpc>
                <a:spcPct val="150000"/>
              </a:lnSpc>
            </a:pPr>
            <a:r>
              <a:rPr sz="1300">
                <a:solidFill>
                  <a:schemeClr val="bg1"/>
                </a:solidFill>
                <a:latin typeface="微软雅黑" panose="020B0503020204020204" pitchFamily="34" charset="-122"/>
                <a:ea typeface="微软雅黑" panose="020B0503020204020204" pitchFamily="34" charset="-122"/>
              </a:rPr>
              <a:t>Features:</a:t>
            </a:r>
            <a:endParaRPr sz="1300">
              <a:solidFill>
                <a:schemeClr val="bg1"/>
              </a:solidFill>
              <a:latin typeface="微软雅黑" panose="020B0503020204020204" pitchFamily="34" charset="-122"/>
              <a:ea typeface="微软雅黑" panose="020B0503020204020204" pitchFamily="34" charset="-122"/>
            </a:endParaRPr>
          </a:p>
          <a:p>
            <a:pPr algn="ctr">
              <a:lnSpc>
                <a:spcPct val="150000"/>
              </a:lnSpc>
            </a:pPr>
            <a:r>
              <a:rPr sz="1300">
                <a:solidFill>
                  <a:schemeClr val="bg1"/>
                </a:solidFill>
                <a:latin typeface="微软雅黑" panose="020B0503020204020204" pitchFamily="34" charset="-122"/>
                <a:ea typeface="微软雅黑" panose="020B0503020204020204" pitchFamily="34" charset="-122"/>
              </a:rPr>
              <a:t>High-strength plastic handle, good hardness, not easy to break, sturdy and durable.</a:t>
            </a:r>
            <a:endParaRPr sz="1300">
              <a:solidFill>
                <a:schemeClr val="bg1"/>
              </a:solidFill>
              <a:latin typeface="微软雅黑" panose="020B0503020204020204" pitchFamily="34" charset="-122"/>
              <a:ea typeface="微软雅黑" panose="020B0503020204020204" pitchFamily="34" charset="-122"/>
            </a:endParaRPr>
          </a:p>
          <a:p>
            <a:pPr algn="ctr">
              <a:lnSpc>
                <a:spcPct val="150000"/>
              </a:lnSpc>
            </a:pPr>
            <a:r>
              <a:rPr sz="1300">
                <a:solidFill>
                  <a:schemeClr val="bg1"/>
                </a:solidFill>
                <a:latin typeface="微软雅黑" panose="020B0503020204020204" pitchFamily="34" charset="-122"/>
                <a:ea typeface="微软雅黑" panose="020B0503020204020204" pitchFamily="34" charset="-122"/>
              </a:rPr>
              <a:t>Black and red contrast color design, stylish personality, beautiful and generous, attracting attention.</a:t>
            </a:r>
            <a:endParaRPr sz="1300">
              <a:solidFill>
                <a:schemeClr val="bg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747370" y="835685"/>
            <a:ext cx="73025" cy="452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18375" y="1075690"/>
            <a:ext cx="4389755" cy="403987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08390" y="1339580"/>
            <a:ext cx="3670503" cy="2183598"/>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553940" y="3799432"/>
            <a:ext cx="3670503" cy="2183598"/>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6506368" y="1128879"/>
            <a:ext cx="3641369" cy="583565"/>
          </a:xfrm>
          <a:prstGeom prst="rect">
            <a:avLst/>
          </a:prstGeom>
        </p:spPr>
        <p:txBody>
          <a:bodyPr wrap="square">
            <a:spAutoFit/>
          </a:bodyPr>
          <a:lstStyle/>
          <a:p>
            <a:r>
              <a:rPr lang="en-US" altLang="zh-CN" sz="3200" b="1" dirty="0">
                <a:solidFill>
                  <a:srgbClr val="D00000"/>
                </a:solidFill>
                <a:latin typeface="微软雅黑" panose="020B0503020204020204" pitchFamily="34" charset="-122"/>
                <a:ea typeface="微软雅黑" panose="020B0503020204020204" pitchFamily="34" charset="-122"/>
              </a:rPr>
              <a:t>T</a:t>
            </a:r>
            <a:r>
              <a:rPr lang="zh-CN" altLang="en-US" sz="3200" b="1" dirty="0">
                <a:solidFill>
                  <a:srgbClr val="D00000"/>
                </a:solidFill>
                <a:latin typeface="微软雅黑" panose="020B0503020204020204" pitchFamily="34" charset="-122"/>
                <a:ea typeface="微软雅黑" panose="020B0503020204020204" pitchFamily="34" charset="-122"/>
              </a:rPr>
              <a:t>owel</a:t>
            </a:r>
            <a:endParaRPr lang="zh-CN" altLang="en-US" sz="3200" b="1" dirty="0">
              <a:solidFill>
                <a:srgbClr val="D00000"/>
              </a:solidFill>
              <a:latin typeface="微软雅黑" panose="020B0503020204020204" pitchFamily="34" charset="-122"/>
              <a:ea typeface="微软雅黑" panose="020B0503020204020204" pitchFamily="34" charset="-122"/>
            </a:endParaRPr>
          </a:p>
        </p:txBody>
      </p:sp>
      <p:sp>
        <p:nvSpPr>
          <p:cNvPr id="32" name="矩形 31"/>
          <p:cNvSpPr/>
          <p:nvPr/>
        </p:nvSpPr>
        <p:spPr>
          <a:xfrm>
            <a:off x="6506368" y="1656552"/>
            <a:ext cx="3718075" cy="2192020"/>
          </a:xfrm>
          <a:prstGeom prst="rect">
            <a:avLst/>
          </a:prstGeom>
          <a:noFill/>
        </p:spPr>
        <p:txBody>
          <a:bodyPr wrap="square" rtlCol="0">
            <a:spAutoFit/>
          </a:bodyPr>
          <a:lstStyle/>
          <a:p>
            <a:pP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Capable of holding over a gallon of water and drying an entire car in one pass for efficient, large-scale detailing.Features a premium 70/30 microfiber blend, scratch-free wiping on sensitive paintwork.Picks up any missed dirt without scratching, offering the perfect finish.</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1750060" y="3757720"/>
            <a:ext cx="3641369" cy="583565"/>
          </a:xfrm>
          <a:prstGeom prst="rect">
            <a:avLst/>
          </a:prstGeom>
        </p:spPr>
        <p:txBody>
          <a:bodyPr wrap="square">
            <a:spAutoFit/>
          </a:bodyPr>
          <a:lstStyle/>
          <a:p>
            <a:r>
              <a:rPr lang="zh-CN" altLang="en-US" sz="3200" b="1" dirty="0">
                <a:solidFill>
                  <a:srgbClr val="D00000"/>
                </a:solidFill>
                <a:latin typeface="微软雅黑" panose="020B0503020204020204" pitchFamily="34" charset="-122"/>
                <a:ea typeface="微软雅黑" panose="020B0503020204020204" pitchFamily="34" charset="-122"/>
              </a:rPr>
              <a:t>Cleaning gloves</a:t>
            </a:r>
            <a:endParaRPr lang="zh-CN" altLang="en-US" sz="3200" b="1" dirty="0">
              <a:solidFill>
                <a:srgbClr val="D00000"/>
              </a:solidFill>
              <a:latin typeface="微软雅黑" panose="020B0503020204020204" pitchFamily="34" charset="-122"/>
              <a:ea typeface="微软雅黑" panose="020B0503020204020204" pitchFamily="34" charset="-122"/>
            </a:endParaRPr>
          </a:p>
        </p:txBody>
      </p:sp>
      <p:sp>
        <p:nvSpPr>
          <p:cNvPr id="34" name="矩形 33"/>
          <p:cNvSpPr/>
          <p:nvPr/>
        </p:nvSpPr>
        <p:spPr>
          <a:xfrm>
            <a:off x="1750060" y="4355243"/>
            <a:ext cx="3718075" cy="1591310"/>
          </a:xfrm>
          <a:prstGeom prst="rect">
            <a:avLst/>
          </a:prstGeom>
          <a:noFill/>
        </p:spPr>
        <p:txBody>
          <a:bodyPr wrap="square" rtlCol="0">
            <a:spAutoFit/>
          </a:bodyPr>
          <a:lstStyle/>
          <a:p>
            <a:pP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The cleaning kit is made of soft and durable microfiber material, comfortable and easy to handle, lint-free, scratch-free and swirl-free, maximizing soapy water absorption and effectively removing dirt.</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0">
        <p14:pan/>
      </p:transition>
    </mc:Choice>
    <mc:Fallback>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nvCxnSpPr>
        <p:spPr>
          <a:xfrm>
            <a:off x="0" y="667175"/>
            <a:ext cx="10219949" cy="0"/>
          </a:xfrm>
          <a:prstGeom prst="line">
            <a:avLst/>
          </a:prstGeom>
          <a:ln w="12700">
            <a:solidFill>
              <a:srgbClr val="D0000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1575" y="6588888"/>
            <a:ext cx="1273215" cy="292261"/>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827530" y="1151255"/>
            <a:ext cx="3254375" cy="2302510"/>
          </a:xfrm>
          <a:prstGeom prst="rect">
            <a:avLst/>
          </a:prstGeom>
          <a:blipFill rotWithShape="1">
            <a:blip r:embed="rId1"/>
            <a:stretch>
              <a:fillRect/>
            </a:stretch>
          </a:blipFill>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33" name="矩形 32"/>
          <p:cNvSpPr/>
          <p:nvPr/>
        </p:nvSpPr>
        <p:spPr>
          <a:xfrm>
            <a:off x="1781175" y="3562985"/>
            <a:ext cx="2746375" cy="475615"/>
          </a:xfrm>
          <a:prstGeom prst="rect">
            <a:avLst/>
          </a:prstGeom>
        </p:spPr>
        <p:txBody>
          <a:bodyPr wrap="square">
            <a:spAutoFit/>
          </a:bodyPr>
          <a:lstStyle/>
          <a:p>
            <a:r>
              <a:rPr lang="zh-CN" altLang="en-US" sz="2500" b="1" dirty="0">
                <a:solidFill>
                  <a:srgbClr val="D00000"/>
                </a:solidFill>
                <a:latin typeface="微软雅黑" panose="020B0503020204020204" pitchFamily="34" charset="-122"/>
                <a:ea typeface="微软雅黑" panose="020B0503020204020204" pitchFamily="34" charset="-122"/>
              </a:rPr>
              <a:t>TW-ACPV21</a:t>
            </a:r>
            <a:endParaRPr lang="zh-CN" altLang="en-US" sz="2500" b="1" dirty="0">
              <a:solidFill>
                <a:srgbClr val="D00000"/>
              </a:solidFill>
              <a:latin typeface="微软雅黑" panose="020B0503020204020204" pitchFamily="34" charset="-122"/>
              <a:ea typeface="微软雅黑" panose="020B0503020204020204" pitchFamily="34" charset="-122"/>
            </a:endParaRPr>
          </a:p>
        </p:txBody>
      </p:sp>
      <p:sp>
        <p:nvSpPr>
          <p:cNvPr id="34" name="矩形 33"/>
          <p:cNvSpPr/>
          <p:nvPr/>
        </p:nvSpPr>
        <p:spPr>
          <a:xfrm>
            <a:off x="1743075" y="4013200"/>
            <a:ext cx="3414395" cy="2491740"/>
          </a:xfrm>
          <a:prstGeom prst="rect">
            <a:avLst/>
          </a:prstGeom>
          <a:noFill/>
        </p:spPr>
        <p:txBody>
          <a:bodyPr wrap="square" rtlCol="0">
            <a:spAutoFit/>
          </a:bodyPr>
          <a:lstStyle/>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Working part width: 9 cm</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Bristle diameter: 0,3mm.</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Brush Length: 25 cm</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Brush width: 9 cm </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The car wash brush is designed specifically for cleaning from car pollution, without damaging the paint surface of the car. The brush for washing the machine is equipped with a handle made of light plastic. The car brush has a working surface made of soft dissolved bristles. </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6321425" y="1170305"/>
            <a:ext cx="3254375" cy="2302510"/>
          </a:xfrm>
          <a:prstGeom prst="rect">
            <a:avLst/>
          </a:prstGeom>
          <a:blipFill rotWithShape="1">
            <a:blip r:embed="rId2"/>
            <a:stretch>
              <a:fillRect/>
            </a:stretch>
          </a:blipFill>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36" name="矩形 35"/>
          <p:cNvSpPr/>
          <p:nvPr/>
        </p:nvSpPr>
        <p:spPr>
          <a:xfrm>
            <a:off x="6275070" y="3582035"/>
            <a:ext cx="2587625" cy="475615"/>
          </a:xfrm>
          <a:prstGeom prst="rect">
            <a:avLst/>
          </a:prstGeom>
        </p:spPr>
        <p:txBody>
          <a:bodyPr wrap="square">
            <a:spAutoFit/>
          </a:bodyPr>
          <a:lstStyle/>
          <a:p>
            <a:r>
              <a:rPr sz="2500" b="1" dirty="0">
                <a:solidFill>
                  <a:srgbClr val="D00000"/>
                </a:solidFill>
                <a:latin typeface="微软雅黑" panose="020B0503020204020204" pitchFamily="34" charset="-122"/>
                <a:ea typeface="微软雅黑" panose="020B0503020204020204" pitchFamily="34" charset="-122"/>
                <a:sym typeface="+mn-ea"/>
              </a:rPr>
              <a:t>TW-ACPV17</a:t>
            </a:r>
            <a:endParaRPr sz="2500" b="1" dirty="0">
              <a:solidFill>
                <a:srgbClr val="D00000"/>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6249670" y="4032250"/>
            <a:ext cx="3408045" cy="2491740"/>
          </a:xfrm>
          <a:prstGeom prst="rect">
            <a:avLst/>
          </a:prstGeom>
          <a:noFill/>
        </p:spPr>
        <p:txBody>
          <a:bodyPr wrap="square" rtlCol="0">
            <a:spAutoFit/>
          </a:bodyPr>
          <a:lstStyle/>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Working part width: </a:t>
            </a:r>
            <a:r>
              <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8</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 cm</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Bristle diameter: 0,3mm.</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Brush Length: </a:t>
            </a:r>
            <a:r>
              <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38</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 cm</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Brush width: </a:t>
            </a:r>
            <a:r>
              <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8</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 cm </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0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mn-ea"/>
              </a:rPr>
              <a:t>The car wash brush is designed specifically for cleaning from car pollution, without damaging the paint surface of the car. The brush for washing the machine is equipped with a handle made of light plastic. The car brush has a working surface made of soft dissolved bristles. </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advClick="0" advTm="0">
        <p14:pan/>
      </p:transition>
    </mc:Choice>
    <mc:Fallback>
      <p:transition spd="slow" advClick="0"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0000"/>
        </a:solidFill>
        <a:effectLst/>
      </p:bgPr>
    </p:bg>
    <p:spTree>
      <p:nvGrpSpPr>
        <p:cNvPr id="1" name=""/>
        <p:cNvGrpSpPr/>
        <p:nvPr/>
      </p:nvGrpSpPr>
      <p:grpSpPr>
        <a:xfrm>
          <a:off x="0" y="0"/>
          <a:ext cx="0" cy="0"/>
          <a:chOff x="0" y="0"/>
          <a:chExt cx="0" cy="0"/>
        </a:xfrm>
      </p:grpSpPr>
      <p:sp>
        <p:nvSpPr>
          <p:cNvPr id="39" name="矩形 38"/>
          <p:cNvSpPr/>
          <p:nvPr/>
        </p:nvSpPr>
        <p:spPr>
          <a:xfrm>
            <a:off x="597850" y="832110"/>
            <a:ext cx="5805170" cy="768350"/>
          </a:xfrm>
          <a:prstGeom prst="rect">
            <a:avLst/>
          </a:prstGeom>
        </p:spPr>
        <p:txBody>
          <a:bodyPr wrap="none">
            <a:spAutoFit/>
          </a:bodyPr>
          <a:lstStyle/>
          <a:p>
            <a:pPr algn="ctr"/>
            <a:r>
              <a:rPr lang="zh-CN" altLang="en-US" sz="4400" dirty="0">
                <a:solidFill>
                  <a:schemeClr val="bg1"/>
                </a:solidFill>
                <a:latin typeface="微软雅黑" panose="020B0503020204020204" pitchFamily="34" charset="-122"/>
                <a:ea typeface="微软雅黑" panose="020B0503020204020204" pitchFamily="34" charset="-122"/>
              </a:rPr>
              <a:t>Microfibre Rim Brush</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434340" y="1912620"/>
            <a:ext cx="6123940" cy="3692525"/>
          </a:xfrm>
          <a:prstGeom prst="rect">
            <a:avLst/>
          </a:prstGeom>
          <a:noFill/>
        </p:spPr>
        <p:txBody>
          <a:bodyPr wrap="square" rtlCol="0">
            <a:spAutoFit/>
          </a:bodyPr>
          <a:lstStyle/>
          <a:p>
            <a:pPr algn="l">
              <a:lnSpc>
                <a:spcPct val="150000"/>
              </a:lnSpc>
            </a:pPr>
            <a:r>
              <a:rPr sz="1300">
                <a:solidFill>
                  <a:schemeClr val="bg1"/>
                </a:solidFill>
                <a:latin typeface="微软雅黑" panose="020B0503020204020204" pitchFamily="34" charset="-122"/>
                <a:ea typeface="微软雅黑" panose="020B0503020204020204" pitchFamily="34" charset="-122"/>
              </a:rPr>
              <a:t>Materiale</a:t>
            </a:r>
            <a:r>
              <a:rPr lang="en-US" sz="1300">
                <a:solidFill>
                  <a:schemeClr val="bg1"/>
                </a:solidFill>
                <a:latin typeface="微软雅黑" panose="020B0503020204020204" pitchFamily="34" charset="-122"/>
                <a:ea typeface="微软雅黑" panose="020B0503020204020204" pitchFamily="34" charset="-122"/>
              </a:rPr>
              <a:t>:                                        </a:t>
            </a:r>
            <a:r>
              <a:rPr sz="1300">
                <a:solidFill>
                  <a:schemeClr val="bg1"/>
                </a:solidFill>
                <a:latin typeface="微软雅黑" panose="020B0503020204020204" pitchFamily="34" charset="-122"/>
                <a:ea typeface="微软雅黑" panose="020B0503020204020204" pitchFamily="34" charset="-122"/>
              </a:rPr>
              <a:t>ciniglia, polipropilene, gomma.</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Dimensioni:</a:t>
            </a:r>
            <a:r>
              <a:rPr lang="en-US" sz="1300">
                <a:solidFill>
                  <a:schemeClr val="bg1"/>
                </a:solidFill>
                <a:latin typeface="微软雅黑" panose="020B0503020204020204" pitchFamily="34" charset="-122"/>
                <a:ea typeface="微软雅黑" panose="020B0503020204020204" pitchFamily="34" charset="-122"/>
              </a:rPr>
              <a:t>                                     </a:t>
            </a:r>
            <a:r>
              <a:rPr sz="1300">
                <a:solidFill>
                  <a:schemeClr val="bg1"/>
                </a:solidFill>
                <a:latin typeface="微软雅黑" panose="020B0503020204020204" pitchFamily="34" charset="-122"/>
                <a:ea typeface="微软雅黑" panose="020B0503020204020204" pitchFamily="34" charset="-122"/>
              </a:rPr>
              <a:t>34 cm x 5,5 cm.</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Lunghezza dell'impugnatura:	10 cm.</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Colore:	</a:t>
            </a:r>
            <a:r>
              <a:rPr lang="en-US" sz="1300">
                <a:solidFill>
                  <a:schemeClr val="bg1"/>
                </a:solidFill>
                <a:latin typeface="微软雅黑" panose="020B0503020204020204" pitchFamily="34" charset="-122"/>
                <a:ea typeface="微软雅黑" panose="020B0503020204020204" pitchFamily="34" charset="-122"/>
              </a:rPr>
              <a:t>                                      </a:t>
            </a:r>
            <a:r>
              <a:rPr sz="1300">
                <a:solidFill>
                  <a:schemeClr val="bg1"/>
                </a:solidFill>
                <a:latin typeface="微软雅黑" panose="020B0503020204020204" pitchFamily="34" charset="-122"/>
                <a:ea typeface="微软雅黑" panose="020B0503020204020204" pitchFamily="34" charset="-122"/>
              </a:rPr>
              <a:t>grigio</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The cleaning brush has two different sides. The soft microfibre side with long bristles ensures gentle treatment of your rims. The other side is equipped with a sponge so you can remove stubborn dirt quickly and easily. You can use both sides of the car wash brush on aluminum or steel rims without scratching them</a:t>
            </a:r>
            <a:endParaRPr sz="1300">
              <a:solidFill>
                <a:schemeClr val="bg1"/>
              </a:solidFill>
              <a:latin typeface="微软雅黑" panose="020B0503020204020204" pitchFamily="34" charset="-122"/>
              <a:ea typeface="微软雅黑" panose="020B0503020204020204" pitchFamily="34" charset="-122"/>
            </a:endParaRPr>
          </a:p>
          <a:p>
            <a:pPr algn="l">
              <a:lnSpc>
                <a:spcPct val="150000"/>
              </a:lnSpc>
            </a:pPr>
            <a:r>
              <a:rPr sz="1300">
                <a:solidFill>
                  <a:schemeClr val="bg1"/>
                </a:solidFill>
                <a:latin typeface="微软雅黑" panose="020B0503020204020204" pitchFamily="34" charset="-122"/>
                <a:ea typeface="微软雅黑" panose="020B0503020204020204" pitchFamily="34" charset="-122"/>
              </a:rPr>
              <a:t>The brush is flexible, so it is possible to reach even hard-to-reach places. The length of the brush of 34 cm allows you to reach even deep into the narrow spaces between the rims</a:t>
            </a:r>
            <a:endParaRPr sz="1300">
              <a:solidFill>
                <a:schemeClr val="bg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747370" y="835685"/>
            <a:ext cx="73025" cy="452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18375" y="1075690"/>
            <a:ext cx="4389755" cy="403987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00">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COMMONDATA" val="eyJoZGlkIjoiZDNjMTIwMjQ1NTAyYTBmMWZiNjBhZWM3NDliZTk0NzAifQ=="/>
</p:tagLst>
</file>

<file path=ppt/theme/theme1.xml><?xml version="1.0" encoding="utf-8"?>
<a:theme xmlns:a="http://schemas.openxmlformats.org/drawingml/2006/main" name="Qzuser">
  <a:themeElements>
    <a:clrScheme name="自定义 13">
      <a:dk1>
        <a:sysClr val="windowText" lastClr="000000"/>
      </a:dk1>
      <a:lt1>
        <a:sysClr val="window" lastClr="FFFFFF"/>
      </a:lt1>
      <a:dk2>
        <a:srgbClr val="44546A"/>
      </a:dk2>
      <a:lt2>
        <a:srgbClr val="E7E6E6"/>
      </a:lt2>
      <a:accent1>
        <a:srgbClr val="28282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12031</Words>
  <Application>WPS 演示</Application>
  <PresentationFormat>宽屏</PresentationFormat>
  <Paragraphs>240</Paragraphs>
  <Slides>18</Slides>
  <Notes>18</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宋体</vt:lpstr>
      <vt:lpstr>Wingdings</vt:lpstr>
      <vt:lpstr>微软雅黑</vt:lpstr>
      <vt:lpstr>Arial</vt:lpstr>
      <vt:lpstr>Times New Roman</vt:lpstr>
      <vt:lpstr>Wingdings</vt:lpstr>
      <vt:lpstr>Calibri</vt:lpstr>
      <vt:lpstr>Arial Unicode MS</vt:lpstr>
      <vt:lpstr>Calibri Light</vt:lpstr>
      <vt:lpstr>等线</vt:lpstr>
      <vt:lpstr>Qzuser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红色简约大气产品介绍ppt模板</dc:title>
  <dc:creator>Qzuser</dc:creator>
  <cp:keywords>Qzuser</cp:keywords>
  <cp:category>Qzuser</cp:category>
  <cp:lastModifiedBy>赵申</cp:lastModifiedBy>
  <cp:revision>497</cp:revision>
  <dcterms:created xsi:type="dcterms:W3CDTF">2015-11-26T12:54:00Z</dcterms:created>
  <dcterms:modified xsi:type="dcterms:W3CDTF">2023-09-15T03:34:48Z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2667AA9F453B41179B092DE0DAFE10DE_13</vt:lpwstr>
  </property>
  <property fmtid="{D5CDD505-2E9C-101B-9397-08002B2CF9AE}" pid="3" name="KSOProductBuildVer">
    <vt:lpwstr>2052-12.1.0.15398</vt:lpwstr>
  </property>
</Properties>
</file>