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11091588" r:id="rId3"/>
    <p:sldId id="11091224" r:id="rId4"/>
    <p:sldId id="257" r:id="rId5"/>
    <p:sldId id="11091589" r:id="rId6"/>
    <p:sldId id="310" r:id="rId7"/>
    <p:sldId id="292" r:id="rId8"/>
    <p:sldId id="283" r:id="rId9"/>
    <p:sldId id="284" r:id="rId10"/>
    <p:sldId id="286" r:id="rId11"/>
    <p:sldId id="296" r:id="rId12"/>
    <p:sldId id="297" r:id="rId13"/>
    <p:sldId id="275" r:id="rId14"/>
    <p:sldId id="278" r:id="rId15"/>
    <p:sldId id="280" r:id="rId16"/>
    <p:sldId id="281" r:id="rId17"/>
    <p:sldId id="309" r:id="rId18"/>
    <p:sldId id="306" r:id="rId19"/>
    <p:sldId id="258" r:id="rId20"/>
    <p:sldId id="274" r:id="rId21"/>
    <p:sldId id="261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-TECH" initials="PT" lastIdx="1" clrIdx="0">
    <p:extLst>
      <p:ext uri="{19B8F6BF-5375-455C-9EA6-DF929625EA0E}">
        <p15:presenceInfo xmlns:p15="http://schemas.microsoft.com/office/powerpoint/2012/main" userId="PR-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41" autoAdjust="0"/>
  </p:normalViewPr>
  <p:slideViewPr>
    <p:cSldViewPr snapToGrid="0">
      <p:cViewPr varScale="1">
        <p:scale>
          <a:sx n="100" d="100"/>
          <a:sy n="100" d="100"/>
        </p:scale>
        <p:origin x="7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41E4-9264-4D19-9404-D964EFE58B71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74895-475E-4080-A246-EC7472F98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17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403796-96AB-45AF-A960-6D376A152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</a:t>
            </a:r>
            <a:r>
              <a:rPr lang="ko-KR" altLang="ko-KR" sz="1200" b="1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높은에너지밀도</a:t>
            </a:r>
            <a:endParaRPr lang="ko-KR" altLang="ko-KR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74895-475E-4080-A246-EC7472F98EE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73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74895-475E-4080-A246-EC7472F98EE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05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98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53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表为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95368" y="6596742"/>
            <a:ext cx="446995" cy="293914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chemeClr val="bg1"/>
                </a:solidFill>
                <a:latin typeface="微软雅黑 Semibold" panose="020B0702040204020203" pitchFamily="34" charset="-122"/>
                <a:ea typeface="微软雅黑 Semibold" panose="020B0702040204020203" pitchFamily="34" charset="-122"/>
              </a:defRPr>
            </a:lvl1pPr>
          </a:lstStyle>
          <a:p>
            <a:r>
              <a:rPr lang="en-US" altLang="zh-CN" dirty="0"/>
              <a:t>0</a:t>
            </a:r>
            <a:fld id="{5A78142F-0DAA-4950-B930-20DA16708E47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2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31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0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76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8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5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03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0DCD-CE17-452B-885C-20D55ABF0415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F9A0-0049-44CC-B1D2-672C49DF3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2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D577A9-89FD-4E1E-E46C-2C76B7282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7" y="648308"/>
            <a:ext cx="8586216" cy="1543177"/>
          </a:xfrm>
        </p:spPr>
        <p:txBody>
          <a:bodyPr>
            <a:noAutofit/>
          </a:bodyPr>
          <a:lstStyle/>
          <a:p>
            <a:pPr algn="l"/>
            <a:r>
              <a:rPr lang="en-US" altLang="ko-KR" dirty="0">
                <a:solidFill>
                  <a:schemeClr val="tx1"/>
                </a:solidFill>
              </a:rPr>
              <a:t>Thermal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runaway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protection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pad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 (</a:t>
            </a:r>
            <a:r>
              <a:rPr lang="zh-CN" altLang="en-US" dirty="0">
                <a:solidFill>
                  <a:schemeClr val="tx1"/>
                </a:solidFill>
              </a:rPr>
              <a:t>热失控防护防火板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A532F8-422E-27C7-A842-9ABF1405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2788" y="3917441"/>
            <a:ext cx="3941064" cy="68580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April 22, 2025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0B5B7-59DA-A00D-7B7D-2D65E45411C2}"/>
              </a:ext>
            </a:extLst>
          </p:cNvPr>
          <p:cNvSpPr txBox="1"/>
          <p:nvPr/>
        </p:nvSpPr>
        <p:spPr>
          <a:xfrm>
            <a:off x="2552700" y="5757388"/>
            <a:ext cx="641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东莞市梵希泓贸易有限公司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76419D-0AE8-1841-6ABB-92679891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3236120"/>
            <a:ext cx="3352306" cy="207826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F077A8-6129-43E5-BC86-A20DD11C08F9}"/>
              </a:ext>
            </a:extLst>
          </p:cNvPr>
          <p:cNvSpPr txBox="1"/>
          <p:nvPr/>
        </p:nvSpPr>
        <p:spPr>
          <a:xfrm>
            <a:off x="4343400" y="5149334"/>
            <a:ext cx="3941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Dr. Jun, Young Sig</a:t>
            </a:r>
          </a:p>
        </p:txBody>
      </p:sp>
    </p:spTree>
    <p:extLst>
      <p:ext uri="{BB962C8B-B14F-4D97-AF65-F5344CB8AC3E}">
        <p14:creationId xmlns:p14="http://schemas.microsoft.com/office/powerpoint/2010/main" val="164795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2F0F9B-E231-767C-A794-211075367E35}"/>
              </a:ext>
            </a:extLst>
          </p:cNvPr>
          <p:cNvSpPr txBox="1"/>
          <p:nvPr/>
        </p:nvSpPr>
        <p:spPr>
          <a:xfrm>
            <a:off x="247804" y="50351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run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protection pad -  Compression</a:t>
            </a:r>
            <a:r>
              <a:rPr lang="ko-KR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pad)</a:t>
            </a:r>
            <a:r>
              <a:rPr lang="zh-CN" altLang="en-US" sz="2400" b="1" i="0" dirty="0">
                <a:solidFill>
                  <a:srgbClr val="404040"/>
                </a:solidFill>
                <a:effectLst/>
                <a:latin typeface="DeepSeek-CJK-patch"/>
              </a:rPr>
              <a:t>防热失控复合板（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DeepSeek-CJK-patch"/>
              </a:rPr>
              <a:t>TR Protection Pad</a:t>
            </a:r>
            <a:r>
              <a:rPr lang="zh-CN" altLang="en-US" sz="2400" b="1" i="0" dirty="0">
                <a:solidFill>
                  <a:srgbClr val="404040"/>
                </a:solidFill>
                <a:effectLst/>
                <a:latin typeface="DeepSeek-CJK-patch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的作用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C2942-FB80-D6F4-C65C-85489BDB7119}"/>
              </a:ext>
            </a:extLst>
          </p:cNvPr>
          <p:cNvSpPr txBox="1"/>
          <p:nvPr/>
        </p:nvSpPr>
        <p:spPr>
          <a:xfrm>
            <a:off x="676656" y="5959334"/>
            <a:ext cx="82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BOL : The compression pad’s </a:t>
            </a:r>
            <a:r>
              <a:rPr lang="en-US" altLang="ko-KR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of life.</a:t>
            </a:r>
            <a:endParaRPr lang="en-US" altLang="zh-CN" sz="1600" b="1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（寿命初期）防热失控复合压板性能基准参数，对应寿命预测模型初始状态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5F755672-CC00-401D-8422-E7AA9D4E8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20727"/>
              </p:ext>
            </p:extLst>
          </p:nvPr>
        </p:nvGraphicFramePr>
        <p:xfrm>
          <a:off x="652076" y="1551185"/>
          <a:ext cx="8039918" cy="440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378120" imgH="3497760" progId="PBrush">
                  <p:embed/>
                </p:oleObj>
              </mc:Choice>
              <mc:Fallback>
                <p:oleObj name="Bitmap Image" r:id="rId3" imgW="6378120" imgH="3497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076" y="1551185"/>
                        <a:ext cx="8039918" cy="4408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8DF1255B-35C8-60A7-2F2A-3BD0D6C7426D}"/>
              </a:ext>
            </a:extLst>
          </p:cNvPr>
          <p:cNvSpPr txBox="1"/>
          <p:nvPr/>
        </p:nvSpPr>
        <p:spPr>
          <a:xfrm>
            <a:off x="1771650" y="2157413"/>
            <a:ext cx="3409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b="1" dirty="0"/>
              <a:t>.</a:t>
            </a:r>
            <a:r>
              <a:rPr lang="zh-CN" altLang="en-US" b="1" dirty="0"/>
              <a:t>自适应补偿电芯厚度公差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C547F8-84B6-ECF3-E46F-E4BF1D29608B}"/>
              </a:ext>
            </a:extLst>
          </p:cNvPr>
          <p:cNvSpPr txBox="1"/>
          <p:nvPr/>
        </p:nvSpPr>
        <p:spPr>
          <a:xfrm>
            <a:off x="1692991" y="2912509"/>
            <a:ext cx="4663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维持电芯表面寿命初期（</a:t>
            </a:r>
            <a:r>
              <a:rPr lang="en-US" altLang="zh-CN" dirty="0"/>
              <a:t>BOL</a:t>
            </a:r>
            <a:r>
              <a:rPr lang="zh-CN" altLang="en-US" dirty="0"/>
              <a:t>）压力要求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312247-FD94-FCD2-DEA1-9DE0C993A040}"/>
              </a:ext>
            </a:extLst>
          </p:cNvPr>
          <p:cNvSpPr txBox="1"/>
          <p:nvPr/>
        </p:nvSpPr>
        <p:spPr>
          <a:xfrm>
            <a:off x="1678240" y="3703403"/>
            <a:ext cx="3493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自适应补偿电芯膨胀公差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D102C8-8D2D-563D-C151-35DF3222DE53}"/>
              </a:ext>
            </a:extLst>
          </p:cNvPr>
          <p:cNvSpPr txBox="1"/>
          <p:nvPr/>
        </p:nvSpPr>
        <p:spPr>
          <a:xfrm>
            <a:off x="1668409" y="4494297"/>
            <a:ext cx="3139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缓冲机械冲击与振动载荷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E389CC-332D-2310-97CE-F6B3F22AA3E9}"/>
              </a:ext>
            </a:extLst>
          </p:cNvPr>
          <p:cNvSpPr txBox="1"/>
          <p:nvPr/>
        </p:nvSpPr>
        <p:spPr>
          <a:xfrm>
            <a:off x="1635708" y="5296983"/>
            <a:ext cx="3139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实现电芯间热失控阻隔</a:t>
            </a:r>
          </a:p>
        </p:txBody>
      </p:sp>
    </p:spTree>
    <p:extLst>
      <p:ext uri="{BB962C8B-B14F-4D97-AF65-F5344CB8AC3E}">
        <p14:creationId xmlns:p14="http://schemas.microsoft.com/office/powerpoint/2010/main" val="127200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E79FC4-EDBD-AA33-4880-E97EA621095C}"/>
              </a:ext>
            </a:extLst>
          </p:cNvPr>
          <p:cNvSpPr txBox="1"/>
          <p:nvPr/>
        </p:nvSpPr>
        <p:spPr>
          <a:xfrm>
            <a:off x="728973" y="993817"/>
            <a:ext cx="7429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i="0" dirty="0">
                <a:solidFill>
                  <a:srgbClr val="404040"/>
                </a:solidFill>
                <a:effectLst/>
                <a:latin typeface="DeepSeek-CJK-patch"/>
              </a:rPr>
              <a:t>电芯间（</a:t>
            </a:r>
            <a:r>
              <a:rPr lang="en-US" altLang="zh-CN" sz="2000" b="1" i="0" dirty="0">
                <a:solidFill>
                  <a:srgbClr val="404040"/>
                </a:solidFill>
                <a:effectLst/>
                <a:latin typeface="DeepSeek-CJK-patch"/>
              </a:rPr>
              <a:t>C2C</a:t>
            </a:r>
            <a:r>
              <a:rPr lang="zh-CN" altLang="en-US" sz="2000" b="1" i="0" dirty="0">
                <a:solidFill>
                  <a:srgbClr val="404040"/>
                </a:solidFill>
                <a:effectLst/>
                <a:latin typeface="DeepSeek-CJK-patch"/>
              </a:rPr>
              <a:t>）热失控阻隔防护机制</a:t>
            </a:r>
            <a:endParaRPr lang="en-US" altLang="ko-KR" sz="2000" i="0" u="none" strike="noStrike" baseline="0" dirty="0">
              <a:latin typeface="+mn-ea"/>
              <a:cs typeface="Arial" panose="020B0604020202020204" pitchFamily="34" charset="0"/>
            </a:endParaRPr>
          </a:p>
          <a:p>
            <a:pPr marR="0" algn="l"/>
            <a:r>
              <a:rPr lang="en-US" altLang="ko-KR" sz="2000" b="1" dirty="0">
                <a:solidFill>
                  <a:srgbClr val="252525"/>
                </a:solidFill>
                <a:latin typeface="+mn-ea"/>
              </a:rPr>
              <a:t>  </a:t>
            </a:r>
          </a:p>
          <a:p>
            <a:pPr marR="0" algn="l"/>
            <a:r>
              <a:rPr lang="en-US" altLang="ko-KR" sz="1200" b="1" i="0" u="none" strike="noStrike" baseline="0" dirty="0">
                <a:solidFill>
                  <a:srgbClr val="252525"/>
                </a:solidFill>
                <a:latin typeface="Avenir Next LT Pro Dem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="1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2000" b="1" i="0" dirty="0">
                <a:solidFill>
                  <a:srgbClr val="404040"/>
                </a:solidFill>
                <a:effectLst/>
                <a:latin typeface="DeepSeek-CJK-patch"/>
              </a:rPr>
              <a:t>热防护屏障体系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A9E8-DA47-7757-7498-495C140E4127}"/>
              </a:ext>
            </a:extLst>
          </p:cNvPr>
          <p:cNvSpPr txBox="1">
            <a:spLocks noChangeAspect="1"/>
          </p:cNvSpPr>
          <p:nvPr/>
        </p:nvSpPr>
        <p:spPr>
          <a:xfrm>
            <a:off x="5033988" y="3479417"/>
            <a:ext cx="3908324" cy="2260583"/>
          </a:xfrm>
          <a:prstGeom prst="rect">
            <a:avLst/>
          </a:prstGeom>
          <a:noFill/>
        </p:spPr>
        <p:txBody>
          <a:bodyPr wrap="square" lIns="144000" tIns="144000" rIns="144000" bIns="144000" anchor="ctr" anchorCtr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-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防热失控板已在厚度仅为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1.4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毫米（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2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至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5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毫米）的应用中实现了热阻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(TP)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停止。</a:t>
            </a:r>
            <a:endParaRPr lang="en-US" altLang="zh-CN" sz="16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algn="l"/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-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防热失控板的配方可承受高达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1000°C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的长期暴露。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algn="l"/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-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防热失控板在使用寿命终止、高应变、长时间机械循环、极端气候循环等条件下仍能保持良好的热性能和介电性能。</a:t>
            </a:r>
            <a:endParaRPr lang="ko-KR" altLang="en-US" sz="1600" b="0" i="0" u="none" strike="noStrike" baseline="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DFFC9-88CC-8DD3-D43D-129B51D61539}"/>
              </a:ext>
            </a:extLst>
          </p:cNvPr>
          <p:cNvSpPr txBox="1"/>
          <p:nvPr/>
        </p:nvSpPr>
        <p:spPr>
          <a:xfrm>
            <a:off x="372904" y="415733"/>
            <a:ext cx="8471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Run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Protection Pad –</a:t>
            </a:r>
            <a:r>
              <a:rPr lang="zh-CN" altLang="en-US" sz="2400" b="1" i="0" dirty="0">
                <a:solidFill>
                  <a:srgbClr val="404040"/>
                </a:solidFill>
                <a:effectLst/>
                <a:latin typeface="DeepSeek-CJK-patch"/>
              </a:rPr>
              <a:t>防热失控复合板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C76E48-ACAA-BB25-E103-AEF65808CD90}"/>
              </a:ext>
            </a:extLst>
          </p:cNvPr>
          <p:cNvSpPr txBox="1"/>
          <p:nvPr/>
        </p:nvSpPr>
        <p:spPr>
          <a:xfrm>
            <a:off x="6653354" y="6220919"/>
            <a:ext cx="228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来源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Aspan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aerogels, Inc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F7481E8F-93A4-4855-8888-0D3EF18F2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47731"/>
              </p:ext>
            </p:extLst>
          </p:nvPr>
        </p:nvGraphicFramePr>
        <p:xfrm>
          <a:off x="443325" y="2219823"/>
          <a:ext cx="4590663" cy="415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63520" imgH="3497760" progId="PBrush">
                  <p:embed/>
                </p:oleObj>
              </mc:Choice>
              <mc:Fallback>
                <p:oleObj name="Bitmap Image" r:id="rId2" imgW="3863520" imgH="3497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25" y="2219823"/>
                        <a:ext cx="4590663" cy="415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91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7690FB-0912-8DF1-A129-07C9F48F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11" y="2571750"/>
            <a:ext cx="2732926" cy="3926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37C38-EC9B-9C8C-C207-A7E789BF714F}"/>
              </a:ext>
            </a:extLst>
          </p:cNvPr>
          <p:cNvSpPr txBox="1"/>
          <p:nvPr/>
        </p:nvSpPr>
        <p:spPr>
          <a:xfrm>
            <a:off x="537787" y="590340"/>
            <a:ext cx="8520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Run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Protection Pad –</a:t>
            </a:r>
            <a:r>
              <a:rPr lang="zh-CN" altLang="en-US" sz="2400" b="1" i="0" dirty="0">
                <a:solidFill>
                  <a:srgbClr val="404040"/>
                </a:solidFill>
                <a:effectLst/>
                <a:latin typeface="DeepSeek-CJK-patch"/>
              </a:rPr>
              <a:t>防热失控复合板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102C6-FE23-9BCE-94CD-F2454619F098}"/>
              </a:ext>
            </a:extLst>
          </p:cNvPr>
          <p:cNvSpPr txBox="1"/>
          <p:nvPr/>
        </p:nvSpPr>
        <p:spPr>
          <a:xfrm>
            <a:off x="623512" y="1113560"/>
            <a:ext cx="812043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altLang="ko-KR" b="1" i="0" u="none" strike="noStrike" baseline="0" dirty="0">
                <a:solidFill>
                  <a:srgbClr val="252525"/>
                </a:solidFill>
                <a:latin typeface="+mn-ea"/>
                <a:cs typeface="Arial" panose="020B0604020202020204" pitchFamily="34" charset="0"/>
              </a:rPr>
              <a:t>1.</a:t>
            </a:r>
            <a:r>
              <a:rPr lang="en-US" altLang="ko-KR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Cell-to-Cell (C2C, Cell</a:t>
            </a:r>
            <a:r>
              <a:rPr lang="ko-KR" altLang="en-US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pad)) Barriers</a:t>
            </a:r>
            <a:r>
              <a:rPr lang="ko-KR" altLang="en-US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的作用</a:t>
            </a:r>
            <a:endParaRPr lang="en-US" altLang="ko-KR" sz="1600" i="0" u="none" strike="noStrike" baseline="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r>
              <a:rPr lang="ko-KR" altLang="en-US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1600" i="0" u="none" strike="noStrike" baseline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电芯</a:t>
            </a:r>
            <a:r>
              <a:rPr lang="ko-KR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单元间</a:t>
            </a:r>
            <a:r>
              <a:rPr lang="en-US" altLang="ko-KR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(C2C,</a:t>
            </a:r>
            <a:r>
              <a:rPr lang="zh-CN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热失控板</a:t>
            </a:r>
            <a:r>
              <a:rPr lang="en-US" altLang="zh-CN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屏障 的作用</a:t>
            </a:r>
            <a:endParaRPr lang="en-US" altLang="ko-KR" sz="16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r>
              <a:rPr lang="en-US" altLang="ko-KR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algn="l"/>
            <a:r>
              <a:rPr lang="en-US" altLang="ko-KR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zh-CN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机械作用 </a:t>
            </a:r>
            <a:r>
              <a:rPr lang="en-US" altLang="zh-CN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CN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压缩垫</a:t>
            </a:r>
            <a:r>
              <a:rPr lang="en-US" altLang="ko-KR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CFM(compression force</a:t>
            </a:r>
            <a:r>
              <a:rPr lang="ko-KR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deflection ) </a:t>
            </a:r>
          </a:p>
          <a:p>
            <a:pPr marR="0" algn="l"/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ko-KR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压缩力偏转</a:t>
            </a:r>
            <a:r>
              <a:rPr lang="zh-CN" altLang="en-US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控制</a:t>
            </a:r>
            <a:r>
              <a:rPr lang="en-US" altLang="ko-KR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algn="l"/>
            <a:r>
              <a:rPr lang="en-US" altLang="ko-KR" sz="1200" b="1" i="0" u="none" strike="noStrike" baseline="0" dirty="0">
                <a:solidFill>
                  <a:srgbClr val="252525"/>
                </a:solidFill>
                <a:latin typeface="Avenir Next LT Pro Demi" panose="020F0502020204030204" pitchFamily="34" charset="0"/>
              </a:rPr>
              <a:t>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40F4B-145B-432C-806E-51E460EA24D1}"/>
              </a:ext>
            </a:extLst>
          </p:cNvPr>
          <p:cNvSpPr txBox="1"/>
          <p:nvPr/>
        </p:nvSpPr>
        <p:spPr>
          <a:xfrm>
            <a:off x="1581150" y="5616059"/>
            <a:ext cx="155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i="0" dirty="0">
                <a:solidFill>
                  <a:srgbClr val="000000"/>
                </a:solidFill>
                <a:effectLst/>
                <a:latin typeface="noto"/>
              </a:rPr>
              <a:t>机械压缩垫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6680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A24448-64D1-46FA-44F7-0E1ED8C2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1983417"/>
            <a:ext cx="6573482" cy="3850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82E47-EA16-7917-0F79-1BEF8A63B3F4}"/>
              </a:ext>
            </a:extLst>
          </p:cNvPr>
          <p:cNvSpPr txBox="1"/>
          <p:nvPr/>
        </p:nvSpPr>
        <p:spPr>
          <a:xfrm>
            <a:off x="594360" y="1387712"/>
            <a:ext cx="8193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Typical performance of various compression pads in cold Temp.</a:t>
            </a:r>
          </a:p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各种压缩垫在低温下的典型性能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83EAC-51C6-F7E2-1E35-95420C31D7B9}"/>
              </a:ext>
            </a:extLst>
          </p:cNvPr>
          <p:cNvSpPr txBox="1"/>
          <p:nvPr/>
        </p:nvSpPr>
        <p:spPr>
          <a:xfrm>
            <a:off x="4901184" y="6171312"/>
            <a:ext cx="379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引用 </a:t>
            </a:r>
            <a:r>
              <a:rPr lang="en-US" altLang="ko-KR" sz="1400" b="1" dirty="0"/>
              <a:t>: Saint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gobang</a:t>
            </a:r>
            <a:r>
              <a:rPr lang="ko-KR" altLang="en-US" sz="1400" b="1" dirty="0"/>
              <a:t> </a:t>
            </a:r>
            <a:r>
              <a:rPr lang="zh-CN" altLang="en-US" sz="1400" b="1" dirty="0"/>
              <a:t>资料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– </a:t>
            </a:r>
            <a:r>
              <a:rPr lang="en-US" altLang="ko-KR" sz="1400" b="1" dirty="0" err="1"/>
              <a:t>Norseal</a:t>
            </a:r>
            <a:r>
              <a:rPr lang="en-US" altLang="ko-KR" sz="1400" b="1" dirty="0"/>
              <a:t> PF</a:t>
            </a:r>
            <a:endParaRPr lang="ko-KR" alt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4FBFC-3F6B-0757-752E-A0FE16B281B6}"/>
              </a:ext>
            </a:extLst>
          </p:cNvPr>
          <p:cNvSpPr txBox="1"/>
          <p:nvPr/>
        </p:nvSpPr>
        <p:spPr>
          <a:xfrm>
            <a:off x="594360" y="589288"/>
            <a:ext cx="8101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of Thermal runway protection pad</a:t>
            </a:r>
          </a:p>
          <a:p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热跑道保护垫的功能</a:t>
            </a:r>
            <a:endParaRPr lang="ko-KR" alt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690B-00D8-143C-318B-9577EC8A7118}"/>
              </a:ext>
            </a:extLst>
          </p:cNvPr>
          <p:cNvSpPr txBox="1"/>
          <p:nvPr/>
        </p:nvSpPr>
        <p:spPr>
          <a:xfrm>
            <a:off x="448056" y="5783246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PF45 : PU microcellular foam, </a:t>
            </a:r>
          </a:p>
          <a:p>
            <a:r>
              <a:rPr lang="en-US" altLang="ko-KR" dirty="0"/>
              <a:t>          Density: 0.25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04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646F489-DF12-74C7-1EF5-EDC3A04A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1227784"/>
            <a:ext cx="8467344" cy="472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FF91C9-6136-0AB4-B6EA-D1182975FE6E}"/>
              </a:ext>
            </a:extLst>
          </p:cNvPr>
          <p:cNvSpPr txBox="1"/>
          <p:nvPr/>
        </p:nvSpPr>
        <p:spPr>
          <a:xfrm>
            <a:off x="393192" y="5902376"/>
            <a:ext cx="7470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800" b="0" i="0" u="none" strike="noStrike" baseline="0" dirty="0">
                <a:latin typeface="Unitext-Light"/>
              </a:rPr>
              <a:t>-Thermal propagation with and without thermal barrier between the cells.</a:t>
            </a:r>
          </a:p>
          <a:p>
            <a:pPr algn="l"/>
            <a:r>
              <a:rPr lang="zh-CN" altLang="en-US" b="1" i="0" dirty="0">
                <a:solidFill>
                  <a:srgbClr val="404040"/>
                </a:solidFill>
                <a:effectLst/>
                <a:latin typeface="DeepSeek-CJK-patch"/>
              </a:rPr>
              <a:t>电芯间有无热屏障状态下的热蔓延对比。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C1C44-CEC5-807A-178A-515DF51D7DE9}"/>
              </a:ext>
            </a:extLst>
          </p:cNvPr>
          <p:cNvSpPr txBox="1"/>
          <p:nvPr/>
        </p:nvSpPr>
        <p:spPr>
          <a:xfrm>
            <a:off x="393192" y="704563"/>
            <a:ext cx="86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Thermal isolation of Cell 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电芯单元的热隔离</a:t>
            </a:r>
          </a:p>
        </p:txBody>
      </p:sp>
    </p:spTree>
    <p:extLst>
      <p:ext uri="{BB962C8B-B14F-4D97-AF65-F5344CB8AC3E}">
        <p14:creationId xmlns:p14="http://schemas.microsoft.com/office/powerpoint/2010/main" val="266756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09CF71-ADCE-1E0D-B54B-394697B1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491712"/>
            <a:ext cx="4852206" cy="4350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FE947-86AE-9544-DF5D-747357C6CA65}"/>
              </a:ext>
            </a:extLst>
          </p:cNvPr>
          <p:cNvSpPr txBox="1"/>
          <p:nvPr/>
        </p:nvSpPr>
        <p:spPr>
          <a:xfrm>
            <a:off x="359183" y="222761"/>
            <a:ext cx="878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compression pads and its function</a:t>
            </a:r>
          </a:p>
          <a:p>
            <a:pPr algn="l"/>
            <a:r>
              <a:rPr lang="zh-CN" altLang="en-US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不同类型的压缩垫及其功能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D710F-D6ED-A37F-2A60-496D079A6A1C}"/>
              </a:ext>
            </a:extLst>
          </p:cNvPr>
          <p:cNvSpPr txBox="1"/>
          <p:nvPr/>
        </p:nvSpPr>
        <p:spPr>
          <a:xfrm>
            <a:off x="5099094" y="1062620"/>
            <a:ext cx="39326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聚氨酯泡沫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单元厚度的变补充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耐热冲击能量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吸收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问题。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硅泡沫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吸收负载的冲击或振动。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耐热聚氨酯泡沫比较优势。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带有热屏障的泡沫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热屏障使用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热跑道保护保护性良好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影响及厚度变化 补充问题。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气凝胶压缩垫</a:t>
            </a:r>
            <a:r>
              <a:rPr lang="en-US" altLang="ko-K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热屏障作用优秀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厚度补充作用不足及批量生产存在问题。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ko-KR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foam and fiber composite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聚合物泡沫和纤维复合材料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rgbClr val="4F1CD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考虑到上述优缺点和缺点的新设计 </a:t>
            </a:r>
            <a:r>
              <a:rPr lang="en-US" altLang="zh-CN" sz="1600" b="1" dirty="0">
                <a:solidFill>
                  <a:srgbClr val="4F1CD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zh-CN" sz="1600" b="1" dirty="0">
                <a:solidFill>
                  <a:srgbClr val="4F1CD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rgbClr val="4F1CD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热屏障和厚度的互补作用更突出。</a:t>
            </a:r>
            <a:endParaRPr lang="en-US" altLang="ko-KR" sz="1600" b="1" dirty="0">
              <a:solidFill>
                <a:srgbClr val="4F1CD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E3FCC-71EE-3845-4DB2-0CAF64470173}"/>
              </a:ext>
            </a:extLst>
          </p:cNvPr>
          <p:cNvSpPr txBox="1"/>
          <p:nvPr/>
        </p:nvSpPr>
        <p:spPr>
          <a:xfrm>
            <a:off x="4572000" y="6226739"/>
            <a:ext cx="4151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引用</a:t>
            </a:r>
            <a:r>
              <a:rPr lang="en-US" altLang="ko-KR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2024-01-2430 Published 09 Apr 2024, SAE.</a:t>
            </a:r>
          </a:p>
        </p:txBody>
      </p:sp>
    </p:spTree>
    <p:extLst>
      <p:ext uri="{BB962C8B-B14F-4D97-AF65-F5344CB8AC3E}">
        <p14:creationId xmlns:p14="http://schemas.microsoft.com/office/powerpoint/2010/main" val="221880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5EA5E55-CC68-0BD0-D6C5-D2C71F5E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2090616"/>
            <a:ext cx="4236243" cy="3313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E870EE-91CB-47DB-3F38-0E154D8E96B3}"/>
              </a:ext>
            </a:extLst>
          </p:cNvPr>
          <p:cNvSpPr txBox="1"/>
          <p:nvPr/>
        </p:nvSpPr>
        <p:spPr>
          <a:xfrm>
            <a:off x="639365" y="499374"/>
            <a:ext cx="790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ko-KR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foam with fiber composite</a:t>
            </a: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聚合物泡沫和纤维复合材料构成</a:t>
            </a:r>
            <a:endParaRPr lang="ko-KR" alt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AC1D3-2FF6-3D41-8DE7-9D342AB47031}"/>
              </a:ext>
            </a:extLst>
          </p:cNvPr>
          <p:cNvSpPr txBox="1"/>
          <p:nvPr/>
        </p:nvSpPr>
        <p:spPr>
          <a:xfrm>
            <a:off x="5000625" y="2177905"/>
            <a:ext cx="3807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压缩垫泡沫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硅胶海绵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热屏障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复合材料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碳纤维复合材料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粘合剂：环氧基阻燃热固性胶粘剂（单组分）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6B2E732-BB4D-E91B-4BA1-AA4B18B778A1}"/>
              </a:ext>
            </a:extLst>
          </p:cNvPr>
          <p:cNvCxnSpPr/>
          <p:nvPr/>
        </p:nvCxnSpPr>
        <p:spPr>
          <a:xfrm flipV="1">
            <a:off x="4572000" y="1732089"/>
            <a:ext cx="428625" cy="66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133C2C-5D1F-41F0-B9CD-DDBB2DA42B66}"/>
              </a:ext>
            </a:extLst>
          </p:cNvPr>
          <p:cNvSpPr txBox="1"/>
          <p:nvPr/>
        </p:nvSpPr>
        <p:spPr>
          <a:xfrm>
            <a:off x="5000625" y="1453481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 layer-Epoxy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0C46F-0C54-1E69-940D-191177F2BF2C}"/>
              </a:ext>
            </a:extLst>
          </p:cNvPr>
          <p:cNvSpPr txBox="1"/>
          <p:nvPr/>
        </p:nvSpPr>
        <p:spPr>
          <a:xfrm>
            <a:off x="478631" y="5595975"/>
            <a:ext cx="8346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Thermal barrier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热屏障（准不燃性符合以下标准：）</a:t>
            </a:r>
            <a:endParaRPr lang="en-US" altLang="zh-CN" sz="16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altLang="zh-CN" sz="1600" b="1" i="0" dirty="0">
                <a:solidFill>
                  <a:srgbClr val="404040"/>
                </a:solidFill>
                <a:effectLst/>
                <a:latin typeface="DeepSeek-CJK-patch"/>
              </a:rPr>
              <a:t>KS F 2177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（韩国建筑材料不燃性认证）</a:t>
            </a:r>
          </a:p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altLang="zh-CN" sz="1600" b="1" i="0" dirty="0">
                <a:solidFill>
                  <a:srgbClr val="404040"/>
                </a:solidFill>
                <a:effectLst/>
                <a:latin typeface="DeepSeek-CJK-patch"/>
              </a:rPr>
              <a:t>ASTM E662 &amp; ASTM E84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: Smoking density, Flame spread(Fire rating)</a:t>
            </a:r>
          </a:p>
          <a:p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（烟密度与火焰传播指数测试）</a:t>
            </a:r>
          </a:p>
        </p:txBody>
      </p:sp>
    </p:spTree>
    <p:extLst>
      <p:ext uri="{BB962C8B-B14F-4D97-AF65-F5344CB8AC3E}">
        <p14:creationId xmlns:p14="http://schemas.microsoft.com/office/powerpoint/2010/main" val="330991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EBB4E4FE-8F3B-7D94-597B-4591F7245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86412"/>
                  </p:ext>
                </p:extLst>
              </p:nvPr>
            </p:nvGraphicFramePr>
            <p:xfrm>
              <a:off x="356616" y="756920"/>
              <a:ext cx="8366760" cy="5704713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394460">
                      <a:extLst>
                        <a:ext uri="{9D8B030D-6E8A-4147-A177-3AD203B41FA5}">
                          <a16:colId xmlns:a16="http://schemas.microsoft.com/office/drawing/2014/main" val="3447042840"/>
                        </a:ext>
                      </a:extLst>
                    </a:gridCol>
                    <a:gridCol w="1278776">
                      <a:extLst>
                        <a:ext uri="{9D8B030D-6E8A-4147-A177-3AD203B41FA5}">
                          <a16:colId xmlns:a16="http://schemas.microsoft.com/office/drawing/2014/main" val="2250130304"/>
                        </a:ext>
                      </a:extLst>
                    </a:gridCol>
                    <a:gridCol w="1013016">
                      <a:extLst>
                        <a:ext uri="{9D8B030D-6E8A-4147-A177-3AD203B41FA5}">
                          <a16:colId xmlns:a16="http://schemas.microsoft.com/office/drawing/2014/main" val="2922670150"/>
                        </a:ext>
                      </a:extLst>
                    </a:gridCol>
                    <a:gridCol w="1744638">
                      <a:extLst>
                        <a:ext uri="{9D8B030D-6E8A-4147-A177-3AD203B41FA5}">
                          <a16:colId xmlns:a16="http://schemas.microsoft.com/office/drawing/2014/main" val="4158321431"/>
                        </a:ext>
                      </a:extLst>
                    </a:gridCol>
                    <a:gridCol w="1360068">
                      <a:extLst>
                        <a:ext uri="{9D8B030D-6E8A-4147-A177-3AD203B41FA5}">
                          <a16:colId xmlns:a16="http://schemas.microsoft.com/office/drawing/2014/main" val="3623695367"/>
                        </a:ext>
                      </a:extLst>
                    </a:gridCol>
                    <a:gridCol w="1575802">
                      <a:extLst>
                        <a:ext uri="{9D8B030D-6E8A-4147-A177-3AD203B41FA5}">
                          <a16:colId xmlns:a16="http://schemas.microsoft.com/office/drawing/2014/main" val="2705805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特性</a:t>
                          </a:r>
                          <a:r>
                            <a:rPr lang="en-US" altLang="ko-KR" dirty="0"/>
                            <a:t> 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</a:t>
                          </a:r>
                          <a:r>
                            <a:rPr lang="zh-CN" altLang="en-US" dirty="0"/>
                            <a:t>项目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单位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容许范围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</a:t>
                          </a:r>
                          <a:r>
                            <a:rPr lang="zh-CN" altLang="en-US" dirty="0"/>
                            <a:t>测试基准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详细内容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317042"/>
                      </a:ext>
                    </a:extLst>
                  </a:tr>
                  <a:tr h="124968">
                    <a:tc rowSpan="10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机械特性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厚度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mm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中心数值</a:t>
                          </a:r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±0.1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8904287"/>
                      </a:ext>
                    </a:extLst>
                  </a:tr>
                  <a:tr h="210312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密度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g/cc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≤0.3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117989"/>
                      </a:ext>
                    </a:extLst>
                  </a:tr>
                  <a:tr h="140208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CFD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err="1"/>
                            <a:t>kpa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Graph </a:t>
                          </a:r>
                          <a:r>
                            <a:rPr lang="zh-CN" altLang="en-US" sz="1400" b="1" dirty="0"/>
                            <a:t>参考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964193"/>
                      </a:ext>
                    </a:extLst>
                  </a:tr>
                  <a:tr h="28956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复原率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%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90 </a:t>
                          </a:r>
                          <a:r>
                            <a:rPr lang="zh-CN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添付参考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02583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95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089095"/>
                      </a:ext>
                    </a:extLst>
                  </a:tr>
                  <a:tr h="18170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黏着力</a:t>
                          </a:r>
                          <a:endParaRPr lang="en-US" altLang="ko-KR" sz="1400" b="1" dirty="0"/>
                        </a:p>
                        <a:p>
                          <a:pPr algn="ctr" latinLnBrk="1"/>
                          <a:r>
                            <a:rPr lang="en-US" altLang="ko-KR" sz="1400" b="1" dirty="0"/>
                            <a:t>(</a:t>
                          </a:r>
                          <a:r>
                            <a:rPr lang="zh-CN" altLang="en-US" sz="1400" b="1" dirty="0"/>
                            <a:t>剥离强度</a:t>
                          </a:r>
                          <a:r>
                            <a:rPr lang="en-US" altLang="ko-KR" sz="1400" b="1" dirty="0"/>
                            <a:t>)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1" dirty="0"/>
                            <a:t>/in</a:t>
                          </a:r>
                        </a:p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D3330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938754"/>
                      </a:ext>
                    </a:extLst>
                  </a:tr>
                  <a:tr h="207264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09957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硬度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Shore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OO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D2240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18730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36583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释放力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1" dirty="0"/>
                            <a:t>/in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20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D3330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00569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电气</a:t>
                          </a:r>
                          <a:r>
                            <a:rPr lang="en-US" altLang="ko-KR" sz="1400" b="1" dirty="0"/>
                            <a:t>, </a:t>
                          </a:r>
                          <a:r>
                            <a:rPr lang="zh-CN" altLang="en-US" sz="1400" b="1" dirty="0"/>
                            <a:t>化学特性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导热率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w/</a:t>
                          </a:r>
                          <a:r>
                            <a:rPr lang="en-US" altLang="ko-KR" sz="1400" b="1" dirty="0" err="1"/>
                            <a:t>mK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0.1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ISO2207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4741046"/>
                      </a:ext>
                    </a:extLst>
                  </a:tr>
                  <a:tr h="23380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耐电压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KV/mm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2.5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D149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4047859"/>
                      </a:ext>
                    </a:extLst>
                  </a:tr>
                  <a:tr h="229901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绝缘电阻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</a:t>
                          </a:r>
                          <a:r>
                            <a:rPr lang="el-GR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Ω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D257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zh-CN" altLang="en-US" sz="1400" b="1" dirty="0"/>
                            <a:t>表面</a:t>
                          </a:r>
                          <a:r>
                            <a:rPr lang="en-US" altLang="ko-KR" sz="1400" b="1" dirty="0"/>
                            <a:t>/</a:t>
                          </a:r>
                          <a:r>
                            <a:rPr lang="zh-CN" altLang="en-US" sz="1400" b="1" dirty="0"/>
                            <a:t>体积电阻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230446"/>
                      </a:ext>
                    </a:extLst>
                  </a:tr>
                  <a:tr h="225679"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环境特性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使用温度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-40 ~ 85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8496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阻燃性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-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1) HBF, 2) Vo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UL94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5747275"/>
                      </a:ext>
                    </a:extLst>
                  </a:tr>
                  <a:tr h="214661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吸水率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%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D3568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836254"/>
                      </a:ext>
                    </a:extLst>
                  </a:tr>
                  <a:tr h="17960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保管时间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月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6( Rom Temp)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5709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EBB4E4FE-8F3B-7D94-597B-4591F7245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86412"/>
                  </p:ext>
                </p:extLst>
              </p:nvPr>
            </p:nvGraphicFramePr>
            <p:xfrm>
              <a:off x="356616" y="756920"/>
              <a:ext cx="8366760" cy="5704713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394460">
                      <a:extLst>
                        <a:ext uri="{9D8B030D-6E8A-4147-A177-3AD203B41FA5}">
                          <a16:colId xmlns:a16="http://schemas.microsoft.com/office/drawing/2014/main" val="3447042840"/>
                        </a:ext>
                      </a:extLst>
                    </a:gridCol>
                    <a:gridCol w="1278776">
                      <a:extLst>
                        <a:ext uri="{9D8B030D-6E8A-4147-A177-3AD203B41FA5}">
                          <a16:colId xmlns:a16="http://schemas.microsoft.com/office/drawing/2014/main" val="2250130304"/>
                        </a:ext>
                      </a:extLst>
                    </a:gridCol>
                    <a:gridCol w="1013016">
                      <a:extLst>
                        <a:ext uri="{9D8B030D-6E8A-4147-A177-3AD203B41FA5}">
                          <a16:colId xmlns:a16="http://schemas.microsoft.com/office/drawing/2014/main" val="2922670150"/>
                        </a:ext>
                      </a:extLst>
                    </a:gridCol>
                    <a:gridCol w="1744638">
                      <a:extLst>
                        <a:ext uri="{9D8B030D-6E8A-4147-A177-3AD203B41FA5}">
                          <a16:colId xmlns:a16="http://schemas.microsoft.com/office/drawing/2014/main" val="4158321431"/>
                        </a:ext>
                      </a:extLst>
                    </a:gridCol>
                    <a:gridCol w="1360068">
                      <a:extLst>
                        <a:ext uri="{9D8B030D-6E8A-4147-A177-3AD203B41FA5}">
                          <a16:colId xmlns:a16="http://schemas.microsoft.com/office/drawing/2014/main" val="3623695367"/>
                        </a:ext>
                      </a:extLst>
                    </a:gridCol>
                    <a:gridCol w="1575802">
                      <a:extLst>
                        <a:ext uri="{9D8B030D-6E8A-4147-A177-3AD203B41FA5}">
                          <a16:colId xmlns:a16="http://schemas.microsoft.com/office/drawing/2014/main" val="2705805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特性</a:t>
                          </a:r>
                          <a:r>
                            <a:rPr lang="en-US" altLang="ko-KR" dirty="0"/>
                            <a:t> 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</a:t>
                          </a:r>
                          <a:r>
                            <a:rPr lang="zh-CN" altLang="en-US" dirty="0"/>
                            <a:t>项目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单位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容许范围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</a:t>
                          </a:r>
                          <a:r>
                            <a:rPr lang="zh-CN" altLang="en-US" dirty="0"/>
                            <a:t>测试基准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dirty="0"/>
                            <a:t>详细内容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317042"/>
                      </a:ext>
                    </a:extLst>
                  </a:tr>
                  <a:tr h="304800">
                    <a:tc rowSpan="10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机械特性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厚度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mm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中心数值</a:t>
                          </a:r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±0.1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8904287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密度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g/cc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≤0.3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117989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CFD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err="1"/>
                            <a:t>kpa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Graph </a:t>
                          </a:r>
                          <a:r>
                            <a:rPr lang="zh-CN" altLang="en-US" sz="1400" b="1" dirty="0"/>
                            <a:t>参考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964193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复原率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%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90 </a:t>
                          </a:r>
                          <a:r>
                            <a:rPr lang="zh-CN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添付参考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ASTM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D3574</a:t>
                          </a:r>
                          <a:endParaRPr lang="ko-KR" altLang="en-US" sz="1400" b="1" dirty="0"/>
                        </a:p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025830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95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08909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黏着力</a:t>
                          </a:r>
                          <a:endParaRPr lang="en-US" altLang="ko-KR" sz="1400" b="1" dirty="0"/>
                        </a:p>
                        <a:p>
                          <a:pPr algn="ctr" latinLnBrk="1"/>
                          <a:r>
                            <a:rPr lang="en-US" altLang="ko-KR" sz="1400" b="1" dirty="0"/>
                            <a:t>(</a:t>
                          </a:r>
                          <a:r>
                            <a:rPr lang="zh-CN" altLang="en-US" sz="1400" b="1" dirty="0"/>
                            <a:t>剥离强度</a:t>
                          </a:r>
                          <a:r>
                            <a:rPr lang="en-US" altLang="ko-KR" sz="1400" b="1" dirty="0"/>
                            <a:t>)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5060" t="-315000" r="-465060" b="-5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D3330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93875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09957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硬度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Shore</a:t>
                          </a:r>
                          <a:r>
                            <a:rPr lang="ko-KR" altLang="en-US" sz="1400" b="1" dirty="0"/>
                            <a:t> </a:t>
                          </a:r>
                          <a:r>
                            <a:rPr lang="en-US" altLang="ko-KR" sz="1400" b="1" dirty="0"/>
                            <a:t>OO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D2240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18730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365838"/>
                      </a:ext>
                    </a:extLst>
                  </a:tr>
                  <a:tr h="32499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释放力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5060" t="-971698" r="-465060" b="-7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20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D3330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00569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电气</a:t>
                          </a:r>
                          <a:r>
                            <a:rPr lang="en-US" altLang="ko-KR" sz="1400" b="1" dirty="0"/>
                            <a:t>, </a:t>
                          </a:r>
                          <a:r>
                            <a:rPr lang="zh-CN" altLang="en-US" sz="1400" b="1" dirty="0"/>
                            <a:t>化学特性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导热率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w/</a:t>
                          </a:r>
                          <a:r>
                            <a:rPr lang="en-US" altLang="ko-KR" sz="1400" b="1" dirty="0" err="1"/>
                            <a:t>mK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0.1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ISO2207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4741046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耐电压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KV/mm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2.5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D149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4047859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绝缘电阻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</a:t>
                          </a:r>
                          <a:r>
                            <a:rPr lang="el-GR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Ω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≥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500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D257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zh-CN" altLang="en-US" sz="1400" b="1" dirty="0"/>
                            <a:t>表面</a:t>
                          </a:r>
                          <a:r>
                            <a:rPr lang="en-US" altLang="ko-KR" sz="1400" b="1" dirty="0"/>
                            <a:t>/</a:t>
                          </a:r>
                          <a:r>
                            <a:rPr lang="zh-CN" altLang="en-US" sz="1400" b="1" dirty="0"/>
                            <a:t>体积电阻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230446"/>
                      </a:ext>
                    </a:extLst>
                  </a:tr>
                  <a:tr h="304800"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环境特性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使用温度</a:t>
                          </a:r>
                          <a:r>
                            <a:rPr lang="en-US" altLang="ko-KR" sz="1400" b="1" dirty="0"/>
                            <a:t> 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℃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-40 ~ 85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8496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阻燃性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-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b="1" dirty="0"/>
                            <a:t>1) HBF, 2) Vo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UL94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574727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/>
                            <a:t>吸水率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%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≤5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ASTM D3568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83625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zh-CN" altLang="en-US" sz="1400" b="1" dirty="0"/>
                            <a:t>保管时间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 </a:t>
                          </a:r>
                          <a:r>
                            <a:rPr lang="zh-CN" altLang="en-US" sz="1400" b="1" dirty="0"/>
                            <a:t>月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≤</a:t>
                          </a:r>
                          <a:r>
                            <a:rPr lang="en-US" altLang="ko-KR" sz="1400" b="1" dirty="0">
                              <a:latin typeface="HY그래픽M" panose="02030600000101010101" pitchFamily="18" charset="-127"/>
                              <a:ea typeface="HY그래픽M" panose="02030600000101010101" pitchFamily="18" charset="-127"/>
                            </a:rPr>
                            <a:t>6( Rom Temp)</a:t>
                          </a:r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57095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911C55-50D1-CFC0-1C3A-07D0DF0FCEC3}"/>
              </a:ext>
            </a:extLst>
          </p:cNvPr>
          <p:cNvSpPr txBox="1"/>
          <p:nvPr/>
        </p:nvSpPr>
        <p:spPr>
          <a:xfrm>
            <a:off x="356616" y="3875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材料规格</a:t>
            </a:r>
            <a:r>
              <a:rPr lang="en-US" altLang="ko-K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防热失控垫板</a:t>
            </a:r>
            <a:r>
              <a:rPr lang="ko-KR" altLang="en-US" sz="1800" b="1" dirty="0">
                <a:solidFill>
                  <a:srgbClr val="0070C0"/>
                </a:solidFill>
              </a:rPr>
              <a:t> </a:t>
            </a:r>
            <a:r>
              <a:rPr lang="en-US" altLang="ko-KR" sz="1800" b="1" dirty="0">
                <a:solidFill>
                  <a:srgbClr val="0070C0"/>
                </a:solidFill>
              </a:rPr>
              <a:t>– </a:t>
            </a:r>
            <a:r>
              <a:rPr lang="zh-CN" altLang="en-US" b="1" dirty="0">
                <a:solidFill>
                  <a:srgbClr val="0070C0"/>
                </a:solidFill>
              </a:rPr>
              <a:t>韩国标准</a:t>
            </a:r>
            <a:endParaRPr lang="ko-KR" alt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4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97E0202-963B-A83A-EC77-CFD38E15F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35683"/>
              </p:ext>
            </p:extLst>
          </p:nvPr>
        </p:nvGraphicFramePr>
        <p:xfrm>
          <a:off x="965326" y="4898646"/>
          <a:ext cx="6532754" cy="99669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60037">
                  <a:extLst>
                    <a:ext uri="{9D8B030D-6E8A-4147-A177-3AD203B41FA5}">
                      <a16:colId xmlns:a16="http://schemas.microsoft.com/office/drawing/2014/main" val="3379531052"/>
                    </a:ext>
                  </a:extLst>
                </a:gridCol>
                <a:gridCol w="960037">
                  <a:extLst>
                    <a:ext uri="{9D8B030D-6E8A-4147-A177-3AD203B41FA5}">
                      <a16:colId xmlns:a16="http://schemas.microsoft.com/office/drawing/2014/main" val="3026977323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426083392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137658718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4004106353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419498122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588349434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01018944"/>
                    </a:ext>
                  </a:extLst>
                </a:gridCol>
              </a:tblGrid>
              <a:tr h="249173"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Type A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zh-CN" alt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压缩率</a:t>
                      </a:r>
                      <a:r>
                        <a:rPr lang="ko-K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26511"/>
                  </a:ext>
                </a:extLst>
              </a:tr>
              <a:tr h="24917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48886"/>
                  </a:ext>
                </a:extLst>
              </a:tr>
              <a:tr h="24917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20.0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23.0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27.0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36.0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65.0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373705"/>
                  </a:ext>
                </a:extLst>
              </a:tr>
              <a:tr h="249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8.0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9.5</a:t>
                      </a:r>
                      <a:endParaRPr lang="ko-KR" sz="14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17.5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32.0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85.0</a:t>
                      </a:r>
                      <a:endParaRPr lang="ko-KR" sz="14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3685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830B10-D548-9ED6-6537-CD6F7003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" y="486801"/>
            <a:ext cx="79003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CFD(Compression force deflection) Specs  -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韩国企业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压缩力偏转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그림 1">
            <a:extLst>
              <a:ext uri="{FF2B5EF4-FFF2-40B4-BE49-F238E27FC236}">
                <a16:creationId xmlns:a16="http://schemas.microsoft.com/office/drawing/2014/main" id="{D1DD1107-F019-EEC1-514A-8CB2E371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9" y="1387666"/>
            <a:ext cx="3406775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5CDD29-D10E-582F-0BF1-5BACAA4A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431" y="6023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96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BE8BF6-5224-65F8-7072-DD2C213D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9" y="2025937"/>
            <a:ext cx="6850857" cy="4424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6EF5-E16F-3FF4-5CE3-87A1A10168FC}"/>
              </a:ext>
            </a:extLst>
          </p:cNvPr>
          <p:cNvSpPr txBox="1"/>
          <p:nvPr/>
        </p:nvSpPr>
        <p:spPr>
          <a:xfrm>
            <a:off x="650081" y="978634"/>
            <a:ext cx="7843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u="none" strike="noStrike" baseline="0" dirty="0">
                <a:solidFill>
                  <a:srgbClr val="4E5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set up of Flame torch test and Hot plate tests </a:t>
            </a:r>
            <a:r>
              <a:rPr lang="en-US" altLang="ko-KR" sz="1800" b="1" u="none" strike="noStrike" baseline="0" dirty="0">
                <a:solidFill>
                  <a:srgbClr val="4E5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TRP500 (launching soon in North America and Europe).</a:t>
            </a:r>
          </a:p>
          <a:p>
            <a:pPr algn="l"/>
            <a:r>
              <a:rPr lang="en-US" altLang="ko-KR" sz="1800" b="1" u="none" strike="noStrike" baseline="0" dirty="0">
                <a:solidFill>
                  <a:srgbClr val="4E5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b="1" u="none" strike="noStrike" baseline="0" dirty="0">
                <a:solidFill>
                  <a:srgbClr val="4E5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典型的火焰火炬测试和热板测试设置（即将在北美和欧洲推出）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B888D-1FFA-0760-5590-AC5AA77AF0AC}"/>
              </a:ext>
            </a:extLst>
          </p:cNvPr>
          <p:cNvSpPr txBox="1"/>
          <p:nvPr/>
        </p:nvSpPr>
        <p:spPr>
          <a:xfrm>
            <a:off x="6336187" y="2862580"/>
            <a:ext cx="248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TRP500 : Silicone sponge</a:t>
            </a:r>
          </a:p>
          <a:p>
            <a:r>
              <a:rPr lang="en-US" altLang="ko-KR" dirty="0"/>
              <a:t>             -Saint</a:t>
            </a:r>
            <a:r>
              <a:rPr lang="ko-KR" altLang="en-US" dirty="0"/>
              <a:t> </a:t>
            </a:r>
            <a:r>
              <a:rPr lang="en-US" altLang="ko-KR" dirty="0" err="1"/>
              <a:t>Gobain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A86F2-BE00-898F-E4BE-927D084EE5C1}"/>
              </a:ext>
            </a:extLst>
          </p:cNvPr>
          <p:cNvSpPr txBox="1"/>
          <p:nvPr/>
        </p:nvSpPr>
        <p:spPr>
          <a:xfrm>
            <a:off x="650081" y="455414"/>
            <a:ext cx="292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</a:t>
            </a:r>
            <a:r>
              <a:rPr lang="ko-KR" altLang="en-US" sz="2800" b="1" dirty="0">
                <a:solidFill>
                  <a:srgbClr val="0070C0"/>
                </a:solidFill>
              </a:rPr>
              <a:t>燃烧试验</a:t>
            </a:r>
            <a:r>
              <a:rPr lang="en-US" altLang="ko-KR" sz="2800" b="1" dirty="0">
                <a:solidFill>
                  <a:srgbClr val="0070C0"/>
                </a:solidFill>
              </a:rPr>
              <a:t> 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3010"/>
          <p:cNvSpPr txBox="1"/>
          <p:nvPr>
            <p:custDataLst>
              <p:tags r:id="rId1"/>
            </p:custDataLst>
          </p:nvPr>
        </p:nvSpPr>
        <p:spPr>
          <a:xfrm>
            <a:off x="369570" y="4589621"/>
            <a:ext cx="8360569" cy="2004513"/>
          </a:xfrm>
          <a:prstGeom prst="rect">
            <a:avLst/>
          </a:prstGeom>
          <a:noFill/>
          <a:ln w="9525">
            <a:noFill/>
          </a:ln>
        </p:spPr>
        <p:txBody>
          <a:bodyPr wrap="square" lIns="78221" tIns="39111" rIns="78221" bIns="39111">
            <a:sp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梵希泓与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DST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研究所秉持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技术引领创新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的发展理念，在新型材料领域持续深耕技术研发。目前重点开展塑料阻燃技术与环境污染防控两大方向的技术攻关，并已获国家专利授权，包括：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防热失控板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（有效预防设备过热引发的安全隐患）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棉尼龙热电转印纸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（创新环保型特种纸张技术）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高绝缘阻燃复合涂层剂</a:t>
            </a:r>
            <a:r>
              <a:rPr lang="en-US" altLang="zh-CN" sz="1600" b="0" i="0" dirty="0">
                <a:solidFill>
                  <a:srgbClr val="404040"/>
                </a:solidFill>
                <a:effectLst/>
                <a:latin typeface="DeepSeek-CJK-patch"/>
              </a:rPr>
              <a:t>"</a:t>
            </a:r>
            <a:r>
              <a:rPr lang="zh-CN" alt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（双效防护型材料解决方案）</a:t>
            </a: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A1697707-FF3A-4262-993C-48A118DA0E76}"/>
              </a:ext>
            </a:extLst>
          </p:cNvPr>
          <p:cNvSpPr txBox="1"/>
          <p:nvPr/>
        </p:nvSpPr>
        <p:spPr>
          <a:xfrm>
            <a:off x="102357" y="531923"/>
            <a:ext cx="6898518" cy="105413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 anchorCtr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梵希泓创新研发中心 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DST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动力电池安全研发体系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2AF8F9-B040-4B53-AF9B-4BAD6970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17" y="1665174"/>
            <a:ext cx="1811908" cy="260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B33EED-507F-50E7-B769-ACCC345DB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9" b="8590"/>
          <a:stretch/>
        </p:blipFill>
        <p:spPr>
          <a:xfrm>
            <a:off x="682298" y="1362456"/>
            <a:ext cx="5603132" cy="43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F8450-FF99-170D-C809-F6EE814C4F20}"/>
              </a:ext>
            </a:extLst>
          </p:cNvPr>
          <p:cNvSpPr txBox="1"/>
          <p:nvPr/>
        </p:nvSpPr>
        <p:spPr>
          <a:xfrm>
            <a:off x="821530" y="792956"/>
            <a:ext cx="754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针刺测试 </a:t>
            </a: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Nail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FCAA-D494-BB88-E883-28CE8907F8D9}"/>
              </a:ext>
            </a:extLst>
          </p:cNvPr>
          <p:cNvSpPr txBox="1"/>
          <p:nvPr/>
        </p:nvSpPr>
        <p:spPr>
          <a:xfrm>
            <a:off x="2944332" y="3714939"/>
            <a:ext cx="60996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0" i="0" u="none" strike="noStrike" baseline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tests use a stack of cells, </a:t>
            </a:r>
          </a:p>
          <a:p>
            <a:r>
              <a:rPr lang="en-US" altLang="ko-KR" sz="1800" b="0" i="0" u="none" strike="noStrike" baseline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cell is punctured to force thermal runaway. </a:t>
            </a:r>
          </a:p>
          <a:p>
            <a:r>
              <a:rPr lang="en-US" altLang="ko-KR" sz="1800" b="0" i="0" u="none" strike="noStrike" baseline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using actual cells, several thermocouples and voltage meters, we can determine how our materials perform under realistic condition</a:t>
            </a:r>
            <a:r>
              <a:rPr lang="en-US" altLang="ko-KR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800" b="0" i="0" u="none" strike="noStrike" baseline="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b="1" i="0" dirty="0">
                <a:solidFill>
                  <a:srgbClr val="404040"/>
                </a:solidFill>
                <a:effectLst/>
                <a:latin typeface="DeepSeek-CJK-patch"/>
              </a:rPr>
              <a:t>热失控触发测试方法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404040"/>
                </a:solidFill>
                <a:effectLst/>
                <a:latin typeface="DeepSeek-CJK-patch"/>
              </a:rPr>
              <a:t>采用电芯堆叠体作为测试样本，通过针刺单颗电芯诱发热失控（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TR</a:t>
            </a:r>
            <a:r>
              <a:rPr lang="zh-CN" altLang="en-US" b="0" i="0" dirty="0">
                <a:solidFill>
                  <a:srgbClr val="404040"/>
                </a:solidFill>
                <a:effectLst/>
                <a:latin typeface="DeepSeek-CJK-patch"/>
              </a:rPr>
              <a:t>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404040"/>
                </a:solidFill>
                <a:effectLst/>
                <a:latin typeface="DeepSeek-CJK-patch"/>
              </a:rPr>
              <a:t>基于真实电芯构建多通道监测系统（热电偶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+</a:t>
            </a:r>
            <a:r>
              <a:rPr lang="zh-CN" altLang="en-US" b="0" i="0" dirty="0">
                <a:solidFill>
                  <a:srgbClr val="404040"/>
                </a:solidFill>
                <a:effectLst/>
                <a:latin typeface="DeepSeek-CJK-patch"/>
              </a:rPr>
              <a:t>电压表），精准评估防护材料在实际工况下的性能表现。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A5BF18-8E50-756E-DC05-02F4649F4915}"/>
              </a:ext>
            </a:extLst>
          </p:cNvPr>
          <p:cNvSpPr txBox="1"/>
          <p:nvPr/>
        </p:nvSpPr>
        <p:spPr>
          <a:xfrm>
            <a:off x="386493" y="577282"/>
            <a:ext cx="750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Properties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典型特性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PyroThin</a:t>
            </a: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D1EB0-0220-1FE6-3092-7E2BB98DAFE1}"/>
              </a:ext>
            </a:extLst>
          </p:cNvPr>
          <p:cNvSpPr txBox="1"/>
          <p:nvPr/>
        </p:nvSpPr>
        <p:spPr>
          <a:xfrm>
            <a:off x="386494" y="4936323"/>
            <a:ext cx="6736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Values presented are typical and do not represent a specification.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63A417-5934-C17C-0A79-47AD1C12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46061"/>
              </p:ext>
            </p:extLst>
          </p:nvPr>
        </p:nvGraphicFramePr>
        <p:xfrm>
          <a:off x="494025" y="1185526"/>
          <a:ext cx="7748016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663">
                  <a:extLst>
                    <a:ext uri="{9D8B030D-6E8A-4147-A177-3AD203B41FA5}">
                      <a16:colId xmlns:a16="http://schemas.microsoft.com/office/drawing/2014/main" val="4032026748"/>
                    </a:ext>
                  </a:extLst>
                </a:gridCol>
                <a:gridCol w="2292345">
                  <a:extLst>
                    <a:ext uri="{9D8B030D-6E8A-4147-A177-3AD203B41FA5}">
                      <a16:colId xmlns:a16="http://schemas.microsoft.com/office/drawing/2014/main" val="671827738"/>
                    </a:ext>
                  </a:extLst>
                </a:gridCol>
                <a:gridCol w="1937004">
                  <a:extLst>
                    <a:ext uri="{9D8B030D-6E8A-4147-A177-3AD203B41FA5}">
                      <a16:colId xmlns:a16="http://schemas.microsoft.com/office/drawing/2014/main" val="1716228965"/>
                    </a:ext>
                  </a:extLst>
                </a:gridCol>
                <a:gridCol w="1937004">
                  <a:extLst>
                    <a:ext uri="{9D8B030D-6E8A-4147-A177-3AD203B41FA5}">
                      <a16:colId xmlns:a16="http://schemas.microsoft.com/office/drawing/2014/main" val="24184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method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Pyrothin</a:t>
                      </a: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ATB1000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Pyrothin</a:t>
                      </a: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ATB2000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ASTM C303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Density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0.20g/cc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0.16g/cc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0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ASTM C177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</a:t>
                      </a:r>
                      <a:r>
                        <a:rPr lang="ko-KR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24mW/m-K@0℃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26mW/m-K@100℃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28mW/m-K@200℃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30mW/m-K@300℃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35mW/m-K@400℃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43mW/m-K@500℃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54mW/m-K@600℃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25mW/m-K@0℃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26mW/m-K@100℃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28mW/m-K@200℃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32mW/m-K@300℃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36mW/m-K@400℃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50mW/m-K@500℃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61mW/m-K@600℃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ASTM C165</a:t>
                      </a:r>
                    </a:p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Compressive </a:t>
                      </a:r>
                    </a:p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resistance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8kPa  @10%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90kPa@25%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200kPa@40%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310kPa@50% Strain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14kPa</a:t>
                      </a: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@10%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81kPa@25%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159kPa@40% strain</a:t>
                      </a:r>
                    </a:p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257kPa@50% strain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5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UL 94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for flammability</a:t>
                      </a:r>
                    </a:p>
                    <a:p>
                      <a:pPr latinLnBrk="1"/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of plastics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V-0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V-0</a:t>
                      </a:r>
                      <a:endParaRPr lang="ko-KR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07892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9FAF623-C12F-AA61-D0F6-00B9EA869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2164"/>
              </p:ext>
            </p:extLst>
          </p:nvPr>
        </p:nvGraphicFramePr>
        <p:xfrm>
          <a:off x="463794" y="5413248"/>
          <a:ext cx="3904239" cy="1005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7639">
                  <a:extLst>
                    <a:ext uri="{9D8B030D-6E8A-4147-A177-3AD203B41FA5}">
                      <a16:colId xmlns:a16="http://schemas.microsoft.com/office/drawing/2014/main" val="3556167111"/>
                    </a:ext>
                  </a:extLst>
                </a:gridCol>
                <a:gridCol w="2266600">
                  <a:extLst>
                    <a:ext uri="{9D8B030D-6E8A-4147-A177-3AD203B41FA5}">
                      <a16:colId xmlns:a16="http://schemas.microsoft.com/office/drawing/2014/main" val="2032951451"/>
                    </a:ext>
                  </a:extLst>
                </a:gridCol>
              </a:tblGrid>
              <a:tr h="2876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2mm, 3mm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06699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Grey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534621"/>
                  </a:ext>
                </a:extLst>
              </a:tr>
              <a:tr h="2650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Hydrophobic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8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4B2EC52-4C05-6694-6C14-5F7DD3F9C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3"/>
          <a:stretch/>
        </p:blipFill>
        <p:spPr>
          <a:xfrm>
            <a:off x="478064" y="548640"/>
            <a:ext cx="6468799" cy="56235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81B9638-8E97-2CBD-A230-BD4C4710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89" y="6172200"/>
            <a:ext cx="2373549" cy="291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0EFF5-940A-6F3E-D9B1-90BBBBFB087F}"/>
              </a:ext>
            </a:extLst>
          </p:cNvPr>
          <p:cNvSpPr txBox="1"/>
          <p:nvPr/>
        </p:nvSpPr>
        <p:spPr>
          <a:xfrm>
            <a:off x="6473952" y="256810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新兴</a:t>
            </a:r>
            <a:r>
              <a:rPr lang="en-US" altLang="ko-KR" b="1" dirty="0">
                <a:latin typeface="+mn-ea"/>
              </a:rPr>
              <a:t>CNT- </a:t>
            </a:r>
            <a:r>
              <a:rPr lang="zh-CN" altLang="en-US" b="1" dirty="0">
                <a:latin typeface="+mn-ea"/>
              </a:rPr>
              <a:t>韩国首尔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6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0" y="1510194"/>
            <a:ext cx="8705850" cy="857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5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ctr" defTabSz="685800">
              <a:lnSpc>
                <a:spcPct val="130000"/>
              </a:lnSpc>
              <a:defRPr/>
            </a:pPr>
            <a:r>
              <a:rPr lang="zh-CN" altLang="en-US" sz="2000" b="0" i="0" dirty="0">
                <a:solidFill>
                  <a:srgbClr val="404040"/>
                </a:solidFill>
                <a:effectLst/>
                <a:latin typeface="DeepSeek-CJK-patch"/>
              </a:rPr>
              <a:t>由行业权威专家领衔组建专业研发团队，联合共建实验室平台，开展前沿技术攻关与产业化成果转化</a:t>
            </a:r>
            <a:endParaRPr lang="zh-CN" altLang="en-US" sz="2000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矩形: 单圆角 16"/>
          <p:cNvSpPr/>
          <p:nvPr/>
        </p:nvSpPr>
        <p:spPr>
          <a:xfrm flipV="1">
            <a:off x="746258" y="3887267"/>
            <a:ext cx="1350000" cy="544376"/>
          </a:xfrm>
          <a:prstGeom prst="round1Rect">
            <a:avLst>
              <a:gd name="adj" fmla="val 34852"/>
            </a:avLst>
          </a:prstGeom>
          <a:gradFill flip="none" rotWithShape="1">
            <a:gsLst>
              <a:gs pos="100000">
                <a:srgbClr val="04CE19"/>
              </a:gs>
              <a:gs pos="58000">
                <a:srgbClr val="0028AA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284" y="3887153"/>
            <a:ext cx="1653366" cy="6287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总工程师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全永植博士</a:t>
            </a:r>
            <a:r>
              <a:rPr lang="en-US" altLang="zh-CN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6240" y="4451504"/>
            <a:ext cx="1628827" cy="1571351"/>
          </a:xfrm>
          <a:prstGeom prst="rect">
            <a:avLst/>
          </a:prstGeom>
          <a:solidFill>
            <a:srgbClr val="0028AA"/>
          </a:solidFill>
          <a:ln w="3175"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28AA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研发中心总工程师</a:t>
            </a:r>
            <a:r>
              <a:rPr lang="ko-KR" altLang="en-US" sz="1000" dirty="0">
                <a:solidFill>
                  <a:schemeClr val="bg1"/>
                </a:solidFill>
                <a:latin typeface="noto"/>
              </a:rPr>
              <a:t> </a:t>
            </a:r>
            <a:endParaRPr lang="en-US" altLang="ko-KR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日本大阪工科大学物理化学硕士，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日本橡胶学校博士毕业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日本住友化学中央研发中心研究院。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韩国现代汽车中央研发中心总工程师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endParaRPr lang="zh-CN" altLang="en-US" sz="675" dirty="0">
              <a:solidFill>
                <a:schemeClr val="bg1"/>
              </a:solidFill>
            </a:endParaRPr>
          </a:p>
        </p:txBody>
      </p:sp>
      <p:sp>
        <p:nvSpPr>
          <p:cNvPr id="12" name="矩形: 单圆角 16"/>
          <p:cNvSpPr/>
          <p:nvPr/>
        </p:nvSpPr>
        <p:spPr>
          <a:xfrm flipV="1">
            <a:off x="2743005" y="3881131"/>
            <a:ext cx="1349693" cy="544376"/>
          </a:xfrm>
          <a:prstGeom prst="round1Rect">
            <a:avLst>
              <a:gd name="adj" fmla="val 34852"/>
            </a:avLst>
          </a:prstGeom>
          <a:gradFill flip="none" rotWithShape="1">
            <a:gsLst>
              <a:gs pos="100000">
                <a:srgbClr val="04CE19"/>
              </a:gs>
              <a:gs pos="58000">
                <a:srgbClr val="0028AA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5385" y="3881130"/>
            <a:ext cx="1652783" cy="6287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主任工程师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刘海润博士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59393" y="4451504"/>
            <a:ext cx="1628775" cy="1571351"/>
          </a:xfrm>
          <a:prstGeom prst="rect">
            <a:avLst/>
          </a:prstGeom>
          <a:solidFill>
            <a:srgbClr val="0028AA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675" dirty="0">
                <a:solidFill>
                  <a:schemeClr val="bg1"/>
                </a:solidFill>
                <a:latin typeface="noto"/>
              </a:rPr>
              <a:t>研发中心主任工程师</a:t>
            </a:r>
            <a:endParaRPr lang="en-US" altLang="zh-CN" sz="675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675" dirty="0">
                <a:solidFill>
                  <a:schemeClr val="bg1"/>
                </a:solidFill>
                <a:latin typeface="noto"/>
              </a:rPr>
              <a:t>韩国首尔大学化学科硕士，博士毕业</a:t>
            </a:r>
            <a:endParaRPr lang="en-US" altLang="zh-CN" sz="675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675" dirty="0">
                <a:solidFill>
                  <a:schemeClr val="bg1"/>
                </a:solidFill>
                <a:latin typeface="noto"/>
              </a:rPr>
              <a:t>韩国东洋制铁化学研发中心主任</a:t>
            </a:r>
            <a:endParaRPr lang="en-US" altLang="zh-CN" sz="675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675" dirty="0">
                <a:solidFill>
                  <a:schemeClr val="bg1"/>
                </a:solidFill>
                <a:latin typeface="noto"/>
              </a:rPr>
              <a:t>汽车锂电池的高绝缘性和阻燃性的复合涂层研究开发的软母线表面</a:t>
            </a:r>
          </a:p>
        </p:txBody>
      </p:sp>
      <p:sp>
        <p:nvSpPr>
          <p:cNvPr id="19" name="矩形: 单圆角 16"/>
          <p:cNvSpPr/>
          <p:nvPr/>
        </p:nvSpPr>
        <p:spPr>
          <a:xfrm flipV="1">
            <a:off x="4876605" y="3880084"/>
            <a:ext cx="1349693" cy="544376"/>
          </a:xfrm>
          <a:prstGeom prst="round1Rect">
            <a:avLst>
              <a:gd name="adj" fmla="val 34852"/>
            </a:avLst>
          </a:prstGeom>
          <a:gradFill flip="none" rotWithShape="1">
            <a:gsLst>
              <a:gs pos="100000">
                <a:srgbClr val="04CE19"/>
              </a:gs>
              <a:gs pos="58000">
                <a:srgbClr val="0028AA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76605" y="3880083"/>
            <a:ext cx="1652783" cy="6287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主任工程师</a:t>
            </a:r>
            <a:endParaRPr lang="en-US" altLang="ko-KR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鲁承九博士</a:t>
            </a:r>
            <a:endParaRPr lang="en-US" altLang="ko-KR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83944" y="4451985"/>
            <a:ext cx="1628775" cy="1567019"/>
          </a:xfrm>
          <a:prstGeom prst="rect">
            <a:avLst/>
          </a:prstGeom>
          <a:solidFill>
            <a:srgbClr val="0028AA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825" dirty="0"/>
              <a:t>研发中心主任工程师</a:t>
            </a:r>
            <a:endParaRPr lang="en-US" altLang="zh-CN" sz="825" dirty="0"/>
          </a:p>
          <a:p>
            <a:pPr defTabSz="685800">
              <a:defRPr/>
            </a:pPr>
            <a:r>
              <a:rPr lang="zh-CN" altLang="en-US" sz="825" dirty="0"/>
              <a:t>韩国高丽大学化学可硕士，博士毕业</a:t>
            </a:r>
            <a:endParaRPr lang="en-US" altLang="zh-CN" sz="825" dirty="0"/>
          </a:p>
          <a:p>
            <a:pPr defTabSz="685800">
              <a:defRPr/>
            </a:pPr>
            <a:r>
              <a:rPr lang="zh-CN" altLang="en-US" sz="825" dirty="0"/>
              <a:t>韩国</a:t>
            </a:r>
            <a:r>
              <a:rPr lang="en-US" altLang="zh-CN" sz="825" dirty="0"/>
              <a:t>LG</a:t>
            </a:r>
            <a:r>
              <a:rPr lang="zh-CN" altLang="en-US" sz="825" dirty="0"/>
              <a:t>化学研发中心阻燃部门主任</a:t>
            </a:r>
            <a:endParaRPr lang="en-US" altLang="zh-CN" sz="825" dirty="0"/>
          </a:p>
          <a:p>
            <a:pPr defTabSz="685800">
              <a:defRPr/>
            </a:pPr>
            <a:r>
              <a:rPr lang="zh-CN" altLang="en-US" sz="825" dirty="0"/>
              <a:t>高分子粘着剂开发主任</a:t>
            </a:r>
          </a:p>
        </p:txBody>
      </p:sp>
      <p:sp>
        <p:nvSpPr>
          <p:cNvPr id="30" name="矩形: 单圆角 16"/>
          <p:cNvSpPr/>
          <p:nvPr/>
        </p:nvSpPr>
        <p:spPr>
          <a:xfrm flipV="1">
            <a:off x="6932351" y="3866765"/>
            <a:ext cx="1350000" cy="544376"/>
          </a:xfrm>
          <a:prstGeom prst="round1Rect">
            <a:avLst>
              <a:gd name="adj" fmla="val 34852"/>
            </a:avLst>
          </a:prstGeom>
          <a:gradFill flip="none" rotWithShape="1">
            <a:gsLst>
              <a:gs pos="100000">
                <a:srgbClr val="04CE19"/>
              </a:gs>
              <a:gs pos="58000">
                <a:srgbClr val="0028AA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02749" y="4449058"/>
            <a:ext cx="1869756" cy="1728386"/>
          </a:xfrm>
          <a:prstGeom prst="rect">
            <a:avLst/>
          </a:prstGeom>
          <a:solidFill>
            <a:srgbClr val="0028AA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研发中心环保设计工程师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韩国全南大学环保科教授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韩国政府环保部环保技术顾问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阻燃和塑料的环保保护研究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449" y="456058"/>
            <a:ext cx="7010661" cy="105413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 anchorCtr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梵希泓创新研发中心 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DST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动力电池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安全研发体系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EB19D99-3790-4FD4-BDED-52E23EEC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05" y="2532474"/>
            <a:ext cx="1359357" cy="1322660"/>
          </a:xfrm>
          <a:prstGeom prst="rect">
            <a:avLst/>
          </a:prstGeom>
        </p:spPr>
      </p:pic>
      <p:pic>
        <p:nvPicPr>
          <p:cNvPr id="17" name="그림 16" descr="아빠 얼굴ㅎ.jpg">
            <a:extLst>
              <a:ext uri="{FF2B5EF4-FFF2-40B4-BE49-F238E27FC236}">
                <a16:creationId xmlns:a16="http://schemas.microsoft.com/office/drawing/2014/main" id="{806419B5-603B-4D5E-AC68-E0D399BC9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5876" t="4851" r="5201" b="6951"/>
          <a:stretch>
            <a:fillRect/>
          </a:stretch>
        </p:blipFill>
        <p:spPr>
          <a:xfrm>
            <a:off x="4883944" y="2406014"/>
            <a:ext cx="1342354" cy="1570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文本框 20">
            <a:extLst>
              <a:ext uri="{FF2B5EF4-FFF2-40B4-BE49-F238E27FC236}">
                <a16:creationId xmlns:a16="http://schemas.microsoft.com/office/drawing/2014/main" id="{ED196DDD-2929-4A64-9DAD-6C64282C345F}"/>
              </a:ext>
            </a:extLst>
          </p:cNvPr>
          <p:cNvSpPr txBox="1"/>
          <p:nvPr/>
        </p:nvSpPr>
        <p:spPr>
          <a:xfrm>
            <a:off x="6934005" y="3861033"/>
            <a:ext cx="1652783" cy="6287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环保工程师</a:t>
            </a:r>
            <a:endParaRPr lang="en-US" altLang="ko-KR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尹炯善博士</a:t>
            </a:r>
            <a:endParaRPr lang="en-US" altLang="ko-KR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61A374-6C97-8605-5D80-8C2861893B96}"/>
              </a:ext>
            </a:extLst>
          </p:cNvPr>
          <p:cNvSpPr txBox="1"/>
          <p:nvPr/>
        </p:nvSpPr>
        <p:spPr>
          <a:xfrm>
            <a:off x="577163" y="4448577"/>
            <a:ext cx="1869816" cy="1728386"/>
          </a:xfrm>
          <a:prstGeom prst="rect">
            <a:avLst/>
          </a:prstGeom>
          <a:solidFill>
            <a:srgbClr val="0028AA"/>
          </a:solidFill>
          <a:ln w="3175"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28AA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研发中心总工程师</a:t>
            </a:r>
            <a:r>
              <a:rPr lang="ko-KR" altLang="en-US" sz="1000" dirty="0">
                <a:solidFill>
                  <a:schemeClr val="bg1"/>
                </a:solidFill>
                <a:latin typeface="noto"/>
              </a:rPr>
              <a:t> </a:t>
            </a:r>
            <a:endParaRPr lang="en-US" altLang="ko-KR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日本大阪工科大学物理化学硕士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日本橡胶学校博士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日本住友化学中央研发中心研究院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韩国现代汽车中央研发中心总工程师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lnSpc>
                <a:spcPct val="130000"/>
              </a:lnSpc>
              <a:defRPr/>
            </a:pPr>
            <a:endParaRPr lang="zh-CN" altLang="en-US" sz="675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28462C-231F-1D93-1B3D-3D8CE8EA2DFD}"/>
              </a:ext>
            </a:extLst>
          </p:cNvPr>
          <p:cNvSpPr txBox="1"/>
          <p:nvPr/>
        </p:nvSpPr>
        <p:spPr>
          <a:xfrm>
            <a:off x="2642705" y="4448577"/>
            <a:ext cx="1869756" cy="1728386"/>
          </a:xfrm>
          <a:prstGeom prst="rect">
            <a:avLst/>
          </a:prstGeom>
          <a:solidFill>
            <a:srgbClr val="0028AA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研发中心主任工程师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韩国首尔大学化学科硕士 </a:t>
            </a:r>
            <a:r>
              <a:rPr lang="en-US" altLang="zh-CN" sz="1000" dirty="0">
                <a:solidFill>
                  <a:schemeClr val="bg1"/>
                </a:solidFill>
                <a:latin typeface="noto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  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博士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韩国东洋制铁化学研发中心主任</a:t>
            </a:r>
            <a:endParaRPr lang="en-US" altLang="zh-CN" sz="1000" dirty="0">
              <a:solidFill>
                <a:schemeClr val="bg1"/>
              </a:solidFill>
              <a:latin typeface="noto"/>
            </a:endParaRPr>
          </a:p>
          <a:p>
            <a:pPr defTabSz="685800">
              <a:defRPr/>
            </a:pPr>
            <a:r>
              <a:rPr lang="zh-CN" altLang="en-US" sz="1000" dirty="0">
                <a:solidFill>
                  <a:schemeClr val="bg1"/>
                </a:solidFill>
                <a:latin typeface="noto"/>
              </a:rPr>
              <a:t>汽车锂电池的高绝缘性和阻燃性的复合涂层研发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5BB144-4459-11C4-12F9-1B781EA65439}"/>
              </a:ext>
            </a:extLst>
          </p:cNvPr>
          <p:cNvSpPr txBox="1"/>
          <p:nvPr/>
        </p:nvSpPr>
        <p:spPr>
          <a:xfrm>
            <a:off x="4714865" y="4449058"/>
            <a:ext cx="1869756" cy="1723621"/>
          </a:xfrm>
          <a:prstGeom prst="rect">
            <a:avLst/>
          </a:prstGeom>
          <a:solidFill>
            <a:srgbClr val="0028AA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000" dirty="0"/>
              <a:t>研发中心主任工程师</a:t>
            </a:r>
            <a:endParaRPr lang="en-US" altLang="zh-CN" sz="1000" dirty="0"/>
          </a:p>
          <a:p>
            <a:pPr defTabSz="685800">
              <a:defRPr/>
            </a:pPr>
            <a:r>
              <a:rPr lang="zh-CN" altLang="en-US" sz="1000" dirty="0"/>
              <a:t>韩国高丽大学化学硕士 </a:t>
            </a:r>
            <a:r>
              <a:rPr lang="en-US" altLang="zh-CN" sz="1000" dirty="0"/>
              <a:t>/</a:t>
            </a:r>
            <a:r>
              <a:rPr lang="zh-CN" altLang="en-US" sz="1000" dirty="0"/>
              <a:t> 博士</a:t>
            </a:r>
            <a:endParaRPr lang="en-US" altLang="zh-CN" sz="1000" dirty="0"/>
          </a:p>
          <a:p>
            <a:pPr defTabSz="685800">
              <a:defRPr/>
            </a:pPr>
            <a:r>
              <a:rPr lang="zh-CN" altLang="en-US" sz="1000" dirty="0"/>
              <a:t>韩国</a:t>
            </a:r>
            <a:r>
              <a:rPr lang="en-US" altLang="zh-CN" sz="1000" dirty="0"/>
              <a:t>LG</a:t>
            </a:r>
            <a:r>
              <a:rPr lang="zh-CN" altLang="en-US" sz="1000" dirty="0"/>
              <a:t>化学研发中心阻燃部门主任</a:t>
            </a:r>
            <a:endParaRPr lang="en-US" altLang="zh-CN" sz="1000" dirty="0"/>
          </a:p>
          <a:p>
            <a:pPr defTabSz="685800">
              <a:defRPr/>
            </a:pPr>
            <a:r>
              <a:rPr lang="zh-CN" altLang="en-US" sz="1000" dirty="0"/>
              <a:t>高分子粘着剂开发主任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21B4E8-F684-408A-A10F-FEDC025B3F5A}"/>
              </a:ext>
            </a:extLst>
          </p:cNvPr>
          <p:cNvSpPr txBox="1"/>
          <p:nvPr/>
        </p:nvSpPr>
        <p:spPr>
          <a:xfrm>
            <a:off x="731519" y="493776"/>
            <a:ext cx="701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梵希泓</a:t>
            </a:r>
            <a:r>
              <a:rPr lang="en-US" altLang="ko-K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DST 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防热失控板测试结果</a:t>
            </a:r>
            <a:endParaRPr lang="ko-KR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7C951541-56E4-478B-AAA6-1AEA099EE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29845"/>
              </p:ext>
            </p:extLst>
          </p:nvPr>
        </p:nvGraphicFramePr>
        <p:xfrm>
          <a:off x="828675" y="1149349"/>
          <a:ext cx="771525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25">
                  <a:extLst>
                    <a:ext uri="{9D8B030D-6E8A-4147-A177-3AD203B41FA5}">
                      <a16:colId xmlns:a16="http://schemas.microsoft.com/office/drawing/2014/main" val="3083766477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1061338638"/>
                    </a:ext>
                  </a:extLst>
                </a:gridCol>
              </a:tblGrid>
              <a:tr h="2554288"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algn="ctr" latinLnBrk="1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前面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1350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度加热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algn="ctr" latinLnBrk="1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背面状态（没有变化）</a:t>
                      </a:r>
                      <a:r>
                        <a:rPr lang="zh-CN" altLang="en-US" dirty="0"/>
                        <a:t>北美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896573"/>
                  </a:ext>
                </a:extLst>
              </a:tr>
              <a:tr h="2554288"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分钟后，背面温度结果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度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分钟后，背面温度结果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196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度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110432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0E7BB81E-3A9C-4C45-8B57-127F579DD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96" y="1196973"/>
            <a:ext cx="1525634" cy="22479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9F434D6-6F8F-45A5-BC21-4D171FD3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31" y="1317622"/>
            <a:ext cx="2929329" cy="212725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B3E031-D414-4BAE-B2C5-2B5CE07E8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65" y="4083047"/>
            <a:ext cx="1524002" cy="203200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0486BE3-1572-4428-8FE0-7A6ED7A0C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5929982" y="4083046"/>
            <a:ext cx="1460953" cy="20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B6CC-6643-93AE-9787-6BF22F7DF645}"/>
              </a:ext>
            </a:extLst>
          </p:cNvPr>
          <p:cNvSpPr txBox="1"/>
          <p:nvPr/>
        </p:nvSpPr>
        <p:spPr>
          <a:xfrm>
            <a:off x="731520" y="493776"/>
            <a:ext cx="509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电动汽车电池构造</a:t>
            </a:r>
            <a:endParaRPr lang="ko-KR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 descr="Figure 1: Saint-Gobain compression pads accommodate cell expansion and contraction in cell stacks. Source: Saint-Gobain">
            <a:extLst>
              <a:ext uri="{FF2B5EF4-FFF2-40B4-BE49-F238E27FC236}">
                <a16:creationId xmlns:a16="http://schemas.microsoft.com/office/drawing/2014/main" id="{354B460E-662F-C820-1AE0-6C28FD39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0"/>
          <a:stretch/>
        </p:blipFill>
        <p:spPr bwMode="auto">
          <a:xfrm>
            <a:off x="7087933" y="1088135"/>
            <a:ext cx="1807845" cy="2141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82D9F-0223-751D-3584-9353554D28E8}"/>
              </a:ext>
            </a:extLst>
          </p:cNvPr>
          <p:cNvSpPr txBox="1"/>
          <p:nvPr/>
        </p:nvSpPr>
        <p:spPr>
          <a:xfrm>
            <a:off x="7021258" y="3275111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Saint Kobang-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cell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pad</a:t>
            </a:r>
            <a:endParaRPr lang="ko-KR" altLang="en-US" sz="1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638389-2FC9-44EA-B3CA-82179C1A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3" y="1167966"/>
            <a:ext cx="6404540" cy="50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E65F8-FE42-C42A-1322-E276BE0ED12E}"/>
              </a:ext>
            </a:extLst>
          </p:cNvPr>
          <p:cNvSpPr txBox="1"/>
          <p:nvPr/>
        </p:nvSpPr>
        <p:spPr>
          <a:xfrm>
            <a:off x="493776" y="720590"/>
            <a:ext cx="609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电池规格和类型 </a:t>
            </a:r>
            <a:r>
              <a:rPr lang="en-US" altLang="zh-CN" sz="2800" b="1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- </a:t>
            </a:r>
            <a:r>
              <a:rPr lang="zh-CN" altLang="en-US" sz="2800" b="1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电动汽车</a:t>
            </a:r>
            <a:endParaRPr lang="ko-KR" altLang="en-US" sz="28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42D1BFF-FF80-06D6-1FF1-CAC2FBB6F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06339"/>
              </p:ext>
            </p:extLst>
          </p:nvPr>
        </p:nvGraphicFramePr>
        <p:xfrm>
          <a:off x="4287965" y="1667168"/>
          <a:ext cx="4468368" cy="46440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0392">
                  <a:extLst>
                    <a:ext uri="{9D8B030D-6E8A-4147-A177-3AD203B41FA5}">
                      <a16:colId xmlns:a16="http://schemas.microsoft.com/office/drawing/2014/main" val="1095500802"/>
                    </a:ext>
                  </a:extLst>
                </a:gridCol>
                <a:gridCol w="1205992">
                  <a:extLst>
                    <a:ext uri="{9D8B030D-6E8A-4147-A177-3AD203B41FA5}">
                      <a16:colId xmlns:a16="http://schemas.microsoft.com/office/drawing/2014/main" val="2797456532"/>
                    </a:ext>
                  </a:extLst>
                </a:gridCol>
                <a:gridCol w="1205992">
                  <a:extLst>
                    <a:ext uri="{9D8B030D-6E8A-4147-A177-3AD203B41FA5}">
                      <a16:colId xmlns:a16="http://schemas.microsoft.com/office/drawing/2014/main" val="126535999"/>
                    </a:ext>
                  </a:extLst>
                </a:gridCol>
                <a:gridCol w="1205992">
                  <a:extLst>
                    <a:ext uri="{9D8B030D-6E8A-4147-A177-3AD203B41FA5}">
                      <a16:colId xmlns:a16="http://schemas.microsoft.com/office/drawing/2014/main" val="2993653775"/>
                    </a:ext>
                  </a:extLst>
                </a:gridCol>
              </a:tblGrid>
              <a:tr h="51942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包装类型</a:t>
                      </a:r>
                      <a:endParaRPr lang="en-US" altLang="ko-KR" sz="1400" dirty="0"/>
                    </a:p>
                    <a:p>
                      <a:pPr latinLnBrk="1"/>
                      <a:r>
                        <a:rPr lang="en-US" altLang="ko-KR" sz="1400" dirty="0"/>
                        <a:t>Pouch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type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</a:t>
                      </a:r>
                      <a:r>
                        <a:rPr lang="zh-CN" altLang="en-US" sz="1400" dirty="0"/>
                        <a:t>角型</a:t>
                      </a:r>
                      <a:endParaRPr lang="en-US" altLang="ko-KR" sz="1400" dirty="0"/>
                    </a:p>
                    <a:p>
                      <a:pPr latinLnBrk="1"/>
                      <a:r>
                        <a:rPr lang="en-US" altLang="ko-KR" sz="1400" dirty="0"/>
                        <a:t>Square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圆柱</a:t>
                      </a:r>
                      <a:r>
                        <a:rPr lang="zh-CN" altLang="en-US" sz="1400" dirty="0"/>
                        <a:t>桶型</a:t>
                      </a:r>
                      <a:endParaRPr lang="en-US" altLang="ko-KR" sz="1400" dirty="0"/>
                    </a:p>
                    <a:p>
                      <a:pPr latinLnBrk="1"/>
                      <a:r>
                        <a:rPr lang="en-US" altLang="ko-KR" sz="1400" dirty="0"/>
                        <a:t>Cylindrical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73000"/>
                  </a:ext>
                </a:extLst>
              </a:tr>
              <a:tr h="6297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400" b="1" dirty="0">
                          <a:latin typeface="+mj-ea"/>
                          <a:ea typeface="+mj-ea"/>
                        </a:rPr>
                        <a:t>形象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81508"/>
                  </a:ext>
                </a:extLst>
              </a:tr>
              <a:tr h="15292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400" b="1" dirty="0">
                          <a:latin typeface="+mj-ea"/>
                          <a:ea typeface="+mj-ea"/>
                        </a:rPr>
                        <a:t>优点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高能量密度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可以制造多种形状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热管理容易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机械稳定性好，电池组构成容易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果冻形态的电极，生产效率高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机械稳定性好，电池组构成容易，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生产成本低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果冻卷状的电极，生产效率高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1812"/>
                  </a:ext>
                </a:extLst>
              </a:tr>
              <a:tr h="885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400" b="1" dirty="0">
                          <a:latin typeface="+mj-ea"/>
                          <a:ea typeface="+mj-ea"/>
                        </a:rPr>
                        <a:t>缺点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生产率低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模块</a:t>
                      </a:r>
                      <a:r>
                        <a:rPr lang="en-US" altLang="zh-CN" sz="1200" dirty="0"/>
                        <a:t>pack</a:t>
                      </a:r>
                      <a:r>
                        <a:rPr lang="zh-CN" altLang="en-US" sz="1200" dirty="0"/>
                        <a:t>配置时难度大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能量密度低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电池热变形问题不利于管理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能量密度降低</a:t>
                      </a:r>
                    </a:p>
                    <a:p>
                      <a:pPr latinLnBrk="1"/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连接许多单元以配置</a:t>
                      </a:r>
                      <a:r>
                        <a:rPr lang="en-US" altLang="zh-CN" sz="1200" dirty="0"/>
                        <a:t>pack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908885"/>
                  </a:ext>
                </a:extLst>
              </a:tr>
              <a:tr h="402426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400" b="1" dirty="0">
                          <a:latin typeface="+mj-ea"/>
                          <a:ea typeface="+mj-ea"/>
                        </a:rPr>
                        <a:t>制造社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LG,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SK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/>
                        <a:t>三星</a:t>
                      </a:r>
                      <a:r>
                        <a:rPr lang="en-US" altLang="ko-KR" sz="1200" dirty="0"/>
                        <a:t>SDI,  CATL, </a:t>
                      </a:r>
                      <a:r>
                        <a:rPr lang="zh-CN" altLang="en-US" sz="1200" dirty="0"/>
                        <a:t>东芝</a:t>
                      </a: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LG,</a:t>
                      </a:r>
                      <a:r>
                        <a:rPr lang="ko-KR" altLang="en-US" sz="1200" dirty="0"/>
                        <a:t>  </a:t>
                      </a:r>
                      <a:r>
                        <a:rPr lang="zh-CN" altLang="en-US" sz="1200" dirty="0"/>
                        <a:t>松下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73936"/>
                  </a:ext>
                </a:extLst>
              </a:tr>
              <a:tr h="563396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400" b="1" dirty="0">
                          <a:latin typeface="+mj-ea"/>
                          <a:ea typeface="+mj-ea"/>
                        </a:rPr>
                        <a:t>气测公司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GM, Hyundai, Nissan, </a:t>
                      </a:r>
                      <a:r>
                        <a:rPr lang="zh-CN" altLang="en-US" sz="1200" dirty="0"/>
                        <a:t>雷怒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BMW,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BYD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/>
                        <a:t>特斯拉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79387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편지, 명함이(가) 표시된 사진&#10;&#10;자동 생성된 설명">
            <a:extLst>
              <a:ext uri="{FF2B5EF4-FFF2-40B4-BE49-F238E27FC236}">
                <a16:creationId xmlns:a16="http://schemas.microsoft.com/office/drawing/2014/main" id="{BF97B6F4-7811-3401-F686-2D3E57BC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864" y="2286128"/>
            <a:ext cx="909256" cy="514263"/>
          </a:xfrm>
          <a:prstGeom prst="rect">
            <a:avLst/>
          </a:prstGeom>
        </p:spPr>
      </p:pic>
      <p:pic>
        <p:nvPicPr>
          <p:cNvPr id="10" name="그림 9" descr="텍스트, 브랜드, 플래시 메모리, 디자인이(가) 표시된 사진&#10;&#10;자동 생성된 설명">
            <a:extLst>
              <a:ext uri="{FF2B5EF4-FFF2-40B4-BE49-F238E27FC236}">
                <a16:creationId xmlns:a16="http://schemas.microsoft.com/office/drawing/2014/main" id="{C3786012-7071-2D83-3C3E-B5FFDA3B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10" y="2314661"/>
            <a:ext cx="826579" cy="514262"/>
          </a:xfrm>
          <a:prstGeom prst="rect">
            <a:avLst/>
          </a:prstGeom>
        </p:spPr>
      </p:pic>
      <p:pic>
        <p:nvPicPr>
          <p:cNvPr id="12" name="그림 11" descr="전자제품, 텍스트, 배터리, 실린더이(가) 표시된 사진&#10;&#10;자동 생성된 설명">
            <a:extLst>
              <a:ext uri="{FF2B5EF4-FFF2-40B4-BE49-F238E27FC236}">
                <a16:creationId xmlns:a16="http://schemas.microsoft.com/office/drawing/2014/main" id="{16B7E76F-0504-AF1F-A979-318BBC33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20" y="2314661"/>
            <a:ext cx="826579" cy="514262"/>
          </a:xfrm>
          <a:prstGeom prst="rect">
            <a:avLst/>
          </a:prstGeom>
        </p:spPr>
      </p:pic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515A834B-C95B-432D-9DFE-A0551C839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093299"/>
              </p:ext>
            </p:extLst>
          </p:nvPr>
        </p:nvGraphicFramePr>
        <p:xfrm>
          <a:off x="387667" y="1667168"/>
          <a:ext cx="3812858" cy="456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86280" imgH="3497760" progId="PBrush">
                  <p:embed/>
                </p:oleObj>
              </mc:Choice>
              <mc:Fallback>
                <p:oleObj name="Bitmap Image" r:id="rId6" imgW="3086280" imgH="3497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667" y="1667168"/>
                        <a:ext cx="3812858" cy="456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78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5A4E0C-EAA3-B65D-36BC-6D9E9461DDF5}"/>
              </a:ext>
            </a:extLst>
          </p:cNvPr>
          <p:cNvSpPr txBox="1"/>
          <p:nvPr/>
        </p:nvSpPr>
        <p:spPr>
          <a:xfrm>
            <a:off x="447674" y="887790"/>
            <a:ext cx="824865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ko-KR" altLang="en-US" sz="1400" b="0" i="0" u="none" strike="noStrike" baseline="0" dirty="0">
              <a:solidFill>
                <a:srgbClr val="000000"/>
              </a:solidFill>
              <a:latin typeface="맑은"/>
            </a:endParaRPr>
          </a:p>
          <a:p>
            <a:pPr marR="0" algn="l"/>
            <a:r>
              <a:rPr lang="zh-CN" altLang="en-US" sz="2000" b="1" i="0" u="none" strike="noStrike" baseline="0" dirty="0">
                <a:latin typeface="맑은"/>
              </a:rPr>
              <a:t>因受热而产生更大热量的、不可控的正反馈</a:t>
            </a:r>
            <a:endParaRPr lang="en-US" altLang="ko-KR" sz="2000" b="1" i="0" u="none" strike="noStrike" baseline="0" dirty="0">
              <a:latin typeface="맑은"/>
            </a:endParaRPr>
          </a:p>
          <a:p>
            <a:pPr marR="0" algn="l"/>
            <a:endParaRPr lang="ko-KR" altLang="en-US" sz="2000" b="0" i="0" u="none" strike="noStrike" baseline="0" dirty="0">
              <a:latin typeface="맑은"/>
            </a:endParaRPr>
          </a:p>
          <a:p>
            <a:pPr marR="0" algn="l"/>
            <a:r>
              <a:rPr lang="ko-KR" altLang="en-US" sz="2000" b="0" i="0" u="none" strike="noStrike" baseline="0" dirty="0">
                <a:latin typeface="Wingdings" panose="05000000000000000000" pitchFamily="2" charset="2"/>
              </a:rPr>
              <a:t></a:t>
            </a:r>
            <a:r>
              <a:rPr lang="zh-CN" altLang="en-US" sz="2000" b="0" i="0" u="none" strike="noStrike" baseline="0" dirty="0">
                <a:latin typeface="Wingdings" panose="05000000000000000000" pitchFamily="2" charset="2"/>
              </a:rPr>
              <a:t>电池组内部的“</a:t>
            </a:r>
            <a:r>
              <a:rPr lang="zh-CN" altLang="en-US" sz="2000" b="1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发热</a:t>
            </a:r>
            <a:r>
              <a:rPr lang="ko-KR" altLang="en-US" sz="2000" b="1" i="0" u="none" strike="noStrike" baseline="0" dirty="0">
                <a:solidFill>
                  <a:srgbClr val="FF0000"/>
                </a:solidFill>
                <a:latin typeface="맑은"/>
              </a:rPr>
              <a:t>→</a:t>
            </a:r>
            <a:r>
              <a:rPr lang="zh-CN" altLang="en-US" sz="2000" b="1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温度上升</a:t>
            </a:r>
            <a:r>
              <a:rPr lang="ko-KR" altLang="en-US" sz="2000" b="1" i="0" u="none" strike="noStrike" baseline="0" dirty="0">
                <a:solidFill>
                  <a:srgbClr val="FF0000"/>
                </a:solidFill>
                <a:latin typeface="맑은"/>
              </a:rPr>
              <a:t>→ </a:t>
            </a:r>
            <a:r>
              <a:rPr lang="zh-CN" altLang="en-US" sz="2000" b="1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反应</a:t>
            </a:r>
            <a:r>
              <a:rPr lang="ko-KR" altLang="en-US" sz="2000" b="1" i="0" u="none" strike="noStrike" baseline="0" dirty="0">
                <a:solidFill>
                  <a:srgbClr val="FF0000"/>
                </a:solidFill>
                <a:latin typeface="맑은"/>
              </a:rPr>
              <a:t>→ </a:t>
            </a:r>
            <a:r>
              <a:rPr lang="zh-CN" altLang="en-US" sz="2000" b="1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发热</a:t>
            </a:r>
            <a:r>
              <a:rPr lang="ko-KR" altLang="en-US" sz="2000" b="1" i="0" u="none" strike="noStrike" baseline="0" dirty="0">
                <a:solidFill>
                  <a:srgbClr val="FF0000"/>
                </a:solidFill>
                <a:latin typeface="맑은"/>
              </a:rPr>
              <a:t>→</a:t>
            </a:r>
            <a:r>
              <a:rPr lang="zh-CN" altLang="en-US" sz="2000" b="0" i="0" u="none" strike="noStrike" baseline="0" dirty="0">
                <a:latin typeface="Wingdings" panose="05000000000000000000" pitchFamily="2" charset="2"/>
              </a:rPr>
              <a:t>的循环</a:t>
            </a:r>
          </a:p>
          <a:p>
            <a:pPr marR="0" algn="l"/>
            <a:r>
              <a:rPr lang="zh-CN" altLang="en-US" sz="2000" b="0" i="0" u="none" strike="noStrike" baseline="0" dirty="0">
                <a:latin typeface="Wingdings" panose="05000000000000000000" pitchFamily="2" charset="2"/>
              </a:rPr>
              <a:t>反复发生物理、化学连锁反应，结果电池组达到高温状态</a:t>
            </a:r>
            <a:r>
              <a:rPr lang="en-US" altLang="ko-KR" sz="2000" b="1" i="0" u="none" strike="noStrike" baseline="0" dirty="0">
                <a:latin typeface="맑은"/>
              </a:rPr>
              <a:t>.</a:t>
            </a:r>
            <a:endParaRPr lang="ko-KR" altLang="en-US" sz="2000" b="0" i="0" u="none" strike="noStrike" baseline="0" dirty="0">
              <a:latin typeface="맑은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68BA1-1183-60D3-7F60-8E02E2B3AD0D}"/>
              </a:ext>
            </a:extLst>
          </p:cNvPr>
          <p:cNvSpPr txBox="1"/>
          <p:nvPr/>
        </p:nvSpPr>
        <p:spPr>
          <a:xfrm>
            <a:off x="356235" y="494964"/>
            <a:ext cx="592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ko-K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热跑道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998DE-71DE-78EF-D9B4-EAD045FD0FA8}"/>
              </a:ext>
            </a:extLst>
          </p:cNvPr>
          <p:cNvSpPr txBox="1"/>
          <p:nvPr/>
        </p:nvSpPr>
        <p:spPr>
          <a:xfrm>
            <a:off x="3838575" y="2716554"/>
            <a:ext cx="504024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ko-KR" altLang="en-US" sz="1400" b="0" i="0" u="none" strike="noStrike" baseline="0" dirty="0">
              <a:solidFill>
                <a:srgbClr val="000000"/>
              </a:solidFill>
              <a:latin typeface="맑은"/>
            </a:endParaRPr>
          </a:p>
          <a:p>
            <a:pPr marR="0" algn="l"/>
            <a:r>
              <a:rPr lang="en-US" altLang="ko-KR" sz="1800" b="1" i="0" u="none" strike="noStrike" baseline="0" dirty="0">
                <a:latin typeface="맑은"/>
              </a:rPr>
              <a:t>-</a:t>
            </a:r>
            <a:r>
              <a:rPr lang="zh-CN" altLang="en-US" sz="1800" b="1" i="0" u="none" strike="noStrike" baseline="0" dirty="0">
                <a:latin typeface="맑은"/>
              </a:rPr>
              <a:t>一个电池单元的热失控</a:t>
            </a:r>
            <a:r>
              <a:rPr lang="en-US" altLang="zh-CN" sz="1800" b="1" i="0" u="none" strike="noStrike" baseline="0" dirty="0">
                <a:latin typeface="맑은"/>
              </a:rPr>
              <a:t>(TR)</a:t>
            </a:r>
            <a:r>
              <a:rPr lang="zh-CN" altLang="en-US" sz="1800" b="1" i="0" u="none" strike="noStrike" baseline="0" dirty="0">
                <a:latin typeface="맑은"/>
              </a:rPr>
              <a:t>发生机制</a:t>
            </a:r>
            <a:r>
              <a:rPr lang="ko-KR" alt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R="0" algn="l"/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化学反应</a:t>
            </a:r>
            <a:r>
              <a:rPr lang="en-US" altLang="ko-K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(Chemical reactions)</a:t>
            </a:r>
            <a:endParaRPr lang="ko-KR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endParaRPr lang="ko-KR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r>
              <a:rPr lang="en-US" altLang="ko-KR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热量传递到周围的电池单元，热失控传播</a:t>
            </a:r>
            <a:r>
              <a:rPr lang="en-US" altLang="zh-CN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(TR, propagation)</a:t>
            </a:r>
            <a:r>
              <a:rPr lang="zh-CN" alt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发生机制</a:t>
            </a:r>
            <a:r>
              <a:rPr lang="ko-KR" alt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热传导</a:t>
            </a:r>
            <a:r>
              <a:rPr lang="en-US" altLang="ko-K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(Heat transfer) </a:t>
            </a:r>
            <a:endParaRPr lang="ko-KR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endParaRPr lang="ko-KR" alt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/>
            <a:r>
              <a:rPr lang="en-US" altLang="ko-KR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整个电池组发生热失控转移时，引发大火灾或爆炸</a:t>
            </a:r>
            <a:endParaRPr lang="ko-KR" alt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263E59-1032-A5E5-0AAB-5CE0C650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5" y="2863035"/>
            <a:ext cx="3355848" cy="3228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12C96-FC19-070C-23AE-C5668DF3211D}"/>
              </a:ext>
            </a:extLst>
          </p:cNvPr>
          <p:cNvSpPr txBox="1"/>
          <p:nvPr/>
        </p:nvSpPr>
        <p:spPr>
          <a:xfrm>
            <a:off x="3877247" y="5386803"/>
            <a:ext cx="468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SEI(Solid electrolyte interface):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锂离子电池负极表面形成的固体电解质层，选择性导通锂离子并阻隔电子。</a:t>
            </a:r>
            <a:endParaRPr lang="ko-KR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114172-9A79-59E7-E310-CDE2F223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" y="1252826"/>
            <a:ext cx="7763795" cy="4585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D4E97-A7C6-CD50-2E34-310B9C59C0EC}"/>
              </a:ext>
            </a:extLst>
          </p:cNvPr>
          <p:cNvSpPr txBox="1"/>
          <p:nvPr/>
        </p:nvSpPr>
        <p:spPr>
          <a:xfrm>
            <a:off x="486918" y="531454"/>
            <a:ext cx="8076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temperatures between single cell test methods</a:t>
            </a:r>
          </a:p>
          <a:p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电芯单元测试方法的温度比较</a:t>
            </a:r>
            <a:endParaRPr lang="ko-KR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542E5-A326-E0F1-3CF1-EC422C41BC04}"/>
              </a:ext>
            </a:extLst>
          </p:cNvPr>
          <p:cNvSpPr txBox="1"/>
          <p:nvPr/>
        </p:nvSpPr>
        <p:spPr>
          <a:xfrm>
            <a:off x="4193381" y="6245353"/>
            <a:ext cx="4712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来源</a:t>
            </a:r>
            <a:r>
              <a:rPr lang="en-US" altLang="ko-KR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:Journal of The Electrochemical Society, 2024 171 040514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5F5F4-8867-6B59-CC8F-FA8FCA525383}"/>
              </a:ext>
            </a:extLst>
          </p:cNvPr>
          <p:cNvSpPr txBox="1"/>
          <p:nvPr/>
        </p:nvSpPr>
        <p:spPr>
          <a:xfrm>
            <a:off x="274320" y="5852159"/>
            <a:ext cx="8501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(a) External Heating (EH, </a:t>
            </a:r>
            <a:r>
              <a:rPr lang="zh-CN" alt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外部加热</a:t>
            </a:r>
            <a:r>
              <a:rPr lang="en-US" altLang="ko-K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and (b) Internal Short Circuit (ISC,</a:t>
            </a:r>
            <a:r>
              <a:rPr lang="zh-CN" alt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内部段落</a:t>
            </a:r>
            <a:r>
              <a:rPr lang="en-US" altLang="ko-KR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Device.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1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40EC4E-27E9-BEE9-4CB3-7DCE5212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9" y="453008"/>
            <a:ext cx="7098273" cy="4956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25827-AD67-8D37-1F64-BD316EE0EDB7}"/>
              </a:ext>
            </a:extLst>
          </p:cNvPr>
          <p:cNvSpPr txBox="1"/>
          <p:nvPr/>
        </p:nvSpPr>
        <p:spPr>
          <a:xfrm>
            <a:off x="598932" y="5443651"/>
            <a:ext cx="8179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Comparison of temperate profiles between (a) Method A with external heating and (b) Method B with internal short-circuit device (ISC) from the single cell tests</a:t>
            </a:r>
          </a:p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来自单电池测试的温带剖面比较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:(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带外部加热的方法与带内部短路电压的方法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98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600" b="0" i="0" u="none" strike="noStrike" baseline="0" dirty="0" smtClean="0">
            <a:solidFill>
              <a:srgbClr val="000000"/>
            </a:solidFill>
            <a:latin typeface="Avenir Next LT Pro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3795</TotalTime>
  <Words>1919</Words>
  <Application>Microsoft Office PowerPoint</Application>
  <PresentationFormat>全屏显示(4:3)</PresentationFormat>
  <Paragraphs>366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DeepSeek-CJK-patch</vt:lpstr>
      <vt:lpstr>굴림체</vt:lpstr>
      <vt:lpstr>HY그래픽M</vt:lpstr>
      <vt:lpstr>맑은 고딕</vt:lpstr>
      <vt:lpstr>noto</vt:lpstr>
      <vt:lpstr>Unitext-Light</vt:lpstr>
      <vt:lpstr>맑은</vt:lpstr>
      <vt:lpstr>微软雅黑</vt:lpstr>
      <vt:lpstr>微软雅黑 Semibold</vt:lpstr>
      <vt:lpstr>Arial</vt:lpstr>
      <vt:lpstr>Avenir Next LT Pro</vt:lpstr>
      <vt:lpstr>Avenir Next LT Pro Demi</vt:lpstr>
      <vt:lpstr>Calibri</vt:lpstr>
      <vt:lpstr>Cambria Math</vt:lpstr>
      <vt:lpstr>Tw Cen MT</vt:lpstr>
      <vt:lpstr>Wingdings</vt:lpstr>
      <vt:lpstr>Wingdings 3</vt:lpstr>
      <vt:lpstr>New_Simple01</vt:lpstr>
      <vt:lpstr>Bitmap Image</vt:lpstr>
      <vt:lpstr>Thermal runaway protection pad  (热失控防护防火板)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runway protection pad (Cell pad)</dc:title>
  <dc:creator>Young Sig Jun</dc:creator>
  <cp:lastModifiedBy>Wang Lynn</cp:lastModifiedBy>
  <cp:revision>83</cp:revision>
  <dcterms:created xsi:type="dcterms:W3CDTF">2024-05-22T23:56:36Z</dcterms:created>
  <dcterms:modified xsi:type="dcterms:W3CDTF">2025-05-26T09:29:25Z</dcterms:modified>
</cp:coreProperties>
</file>