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89" r:id="rId2"/>
    <p:sldId id="298" r:id="rId3"/>
    <p:sldId id="299" r:id="rId4"/>
    <p:sldId id="301" r:id="rId5"/>
    <p:sldId id="302" r:id="rId6"/>
    <p:sldId id="303" r:id="rId7"/>
    <p:sldId id="321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22" r:id="rId19"/>
    <p:sldId id="323" r:id="rId20"/>
    <p:sldId id="324" r:id="rId21"/>
    <p:sldId id="325" r:id="rId22"/>
    <p:sldId id="326" r:id="rId23"/>
    <p:sldId id="291" r:id="rId24"/>
  </p:sldIdLst>
  <p:sldSz cx="12192000" cy="6858000"/>
  <p:notesSz cx="7104063" cy="10234613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C4BC"/>
    <a:srgbClr val="131426"/>
    <a:srgbClr val="E74C2E"/>
    <a:srgbClr val="333F50"/>
    <a:srgbClr val="F7D9D3"/>
    <a:srgbClr val="6E6C67"/>
    <a:srgbClr val="7F82BF"/>
    <a:srgbClr val="F8CDC4"/>
    <a:srgbClr val="F3A595"/>
    <a:srgbClr val="EA8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18" autoAdjust="0"/>
    <p:restoredTop sz="92634" autoAdjust="0"/>
  </p:normalViewPr>
  <p:slideViewPr>
    <p:cSldViewPr snapToGrid="0">
      <p:cViewPr varScale="1">
        <p:scale>
          <a:sx n="80" d="100"/>
          <a:sy n="80" d="100"/>
        </p:scale>
        <p:origin x="1051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62C79BC3-7F3D-48AF-B3B5-B3739F8935B9}" type="datetimeFigureOut">
              <a:rPr lang="zh-CN" altLang="en-US" smtClean="0"/>
              <a:t>2022/12/14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615C117-C0D3-478F-A650-DDB9633867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C117-C0D3-478F-A650-DDB9633867F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9401-49A5-4516-A68F-54744A6B47CE}" type="datetimeFigureOut">
              <a:rPr lang="zh-CN" altLang="en-US" smtClean="0"/>
              <a:t>2022/12/14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9401-49A5-4516-A68F-54744A6B47CE}" type="datetimeFigureOut">
              <a:rPr lang="zh-CN" altLang="en-US" smtClean="0"/>
              <a:t>2022/12/14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1550315" y="6507183"/>
            <a:ext cx="299785" cy="299785"/>
            <a:chOff x="11550315" y="6496550"/>
            <a:chExt cx="299785" cy="299785"/>
          </a:xfrm>
        </p:grpSpPr>
        <p:sp>
          <p:nvSpPr>
            <p:cNvPr id="8" name="椭圆 7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右箭头 8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 userDrawn="1"/>
        </p:nvGrpSpPr>
        <p:grpSpPr>
          <a:xfrm flipH="1">
            <a:off x="11055771" y="6507183"/>
            <a:ext cx="299785" cy="299785"/>
            <a:chOff x="11550315" y="6496550"/>
            <a:chExt cx="299785" cy="299785"/>
          </a:xfrm>
        </p:grpSpPr>
        <p:sp>
          <p:nvSpPr>
            <p:cNvPr id="11" name="椭圆 10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右箭头 11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9401-49A5-4516-A68F-54744A6B47CE}" type="datetimeFigureOut">
              <a:rPr lang="zh-CN" altLang="en-US" smtClean="0"/>
              <a:t>2022/12/14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1550315" y="6507183"/>
            <a:ext cx="299785" cy="299785"/>
            <a:chOff x="11550315" y="6496550"/>
            <a:chExt cx="299785" cy="299785"/>
          </a:xfrm>
        </p:grpSpPr>
        <p:sp>
          <p:nvSpPr>
            <p:cNvPr id="8" name="椭圆 7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右箭头 8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 userDrawn="1"/>
        </p:nvGrpSpPr>
        <p:grpSpPr>
          <a:xfrm flipH="1">
            <a:off x="11055771" y="6507183"/>
            <a:ext cx="299785" cy="299785"/>
            <a:chOff x="11550315" y="6496550"/>
            <a:chExt cx="299785" cy="299785"/>
          </a:xfrm>
        </p:grpSpPr>
        <p:sp>
          <p:nvSpPr>
            <p:cNvPr id="11" name="椭圆 10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右箭头 11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9401-49A5-4516-A68F-54744A6B47CE}" type="datetimeFigureOut">
              <a:rPr lang="zh-CN" altLang="en-US" smtClean="0"/>
              <a:t>2022/12/14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04604"/>
            <a:ext cx="10515600" cy="467235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9401-49A5-4516-A68F-54744A6B47CE}" type="datetimeFigureOut">
              <a:rPr lang="zh-CN" altLang="en-US" smtClean="0"/>
              <a:t>2022/12/14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1550315" y="6507183"/>
            <a:ext cx="299785" cy="299785"/>
            <a:chOff x="11550315" y="6496550"/>
            <a:chExt cx="299785" cy="299785"/>
          </a:xfrm>
        </p:grpSpPr>
        <p:sp>
          <p:nvSpPr>
            <p:cNvPr id="8" name="椭圆 7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右箭头 8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 userDrawn="1"/>
        </p:nvGrpSpPr>
        <p:grpSpPr>
          <a:xfrm flipH="1">
            <a:off x="11055771" y="6507183"/>
            <a:ext cx="299785" cy="299785"/>
            <a:chOff x="11550315" y="6496550"/>
            <a:chExt cx="299785" cy="299785"/>
          </a:xfrm>
        </p:grpSpPr>
        <p:sp>
          <p:nvSpPr>
            <p:cNvPr id="11" name="椭圆 10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右箭头 11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2112" y="9127"/>
            <a:ext cx="3384665" cy="734724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9401-49A5-4516-A68F-54744A6B47CE}" type="datetimeFigureOut">
              <a:rPr lang="zh-CN" altLang="en-US" smtClean="0"/>
              <a:t>2022/12/14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1550315" y="6507183"/>
            <a:ext cx="299785" cy="299785"/>
            <a:chOff x="11550315" y="6496550"/>
            <a:chExt cx="299785" cy="299785"/>
          </a:xfrm>
        </p:grpSpPr>
        <p:sp>
          <p:nvSpPr>
            <p:cNvPr id="8" name="椭圆 7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右箭头 8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 userDrawn="1"/>
        </p:nvGrpSpPr>
        <p:grpSpPr>
          <a:xfrm flipH="1">
            <a:off x="11055771" y="6507183"/>
            <a:ext cx="299785" cy="299785"/>
            <a:chOff x="11550315" y="6496550"/>
            <a:chExt cx="299785" cy="299785"/>
          </a:xfrm>
        </p:grpSpPr>
        <p:sp>
          <p:nvSpPr>
            <p:cNvPr id="11" name="椭圆 10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右箭头 11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9401-49A5-4516-A68F-54744A6B47CE}" type="datetimeFigureOut">
              <a:rPr lang="zh-CN" altLang="en-US" smtClean="0"/>
              <a:t>2022/12/14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550315" y="6507183"/>
            <a:ext cx="299785" cy="299785"/>
            <a:chOff x="11550315" y="6496550"/>
            <a:chExt cx="299785" cy="299785"/>
          </a:xfrm>
        </p:grpSpPr>
        <p:sp>
          <p:nvSpPr>
            <p:cNvPr id="9" name="椭圆 8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右箭头 9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flipH="1">
            <a:off x="11055771" y="6507183"/>
            <a:ext cx="299785" cy="299785"/>
            <a:chOff x="11550315" y="6496550"/>
            <a:chExt cx="299785" cy="299785"/>
          </a:xfrm>
        </p:grpSpPr>
        <p:sp>
          <p:nvSpPr>
            <p:cNvPr id="12" name="椭圆 11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右箭头 12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9401-49A5-4516-A68F-54744A6B47CE}" type="datetimeFigureOut">
              <a:rPr lang="zh-CN" altLang="en-US" smtClean="0"/>
              <a:t>2022/12/14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9401-49A5-4516-A68F-54744A6B47CE}" type="datetimeFigureOut">
              <a:rPr lang="zh-CN" altLang="en-US" smtClean="0"/>
              <a:t>2022/12/14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1550315" y="6507183"/>
            <a:ext cx="299785" cy="299785"/>
            <a:chOff x="11550315" y="6496550"/>
            <a:chExt cx="299785" cy="299785"/>
          </a:xfrm>
        </p:grpSpPr>
        <p:sp>
          <p:nvSpPr>
            <p:cNvPr id="7" name="椭圆 6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右箭头 7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 flipH="1">
            <a:off x="11055771" y="6507183"/>
            <a:ext cx="299785" cy="299785"/>
            <a:chOff x="11550315" y="6496550"/>
            <a:chExt cx="299785" cy="299785"/>
          </a:xfrm>
        </p:grpSpPr>
        <p:sp>
          <p:nvSpPr>
            <p:cNvPr id="10" name="椭圆 9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右箭头 10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9401-49A5-4516-A68F-54744A6B47CE}" type="datetimeFigureOut">
              <a:rPr lang="zh-CN" altLang="en-US" smtClean="0"/>
              <a:t>2022/12/14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11550315" y="6507183"/>
            <a:ext cx="299785" cy="299785"/>
            <a:chOff x="11550315" y="6496550"/>
            <a:chExt cx="299785" cy="299785"/>
          </a:xfrm>
        </p:grpSpPr>
        <p:sp>
          <p:nvSpPr>
            <p:cNvPr id="6" name="椭圆 5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右箭头 6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 userDrawn="1"/>
        </p:nvGrpSpPr>
        <p:grpSpPr>
          <a:xfrm flipH="1">
            <a:off x="11055771" y="6507183"/>
            <a:ext cx="299785" cy="299785"/>
            <a:chOff x="11550315" y="6496550"/>
            <a:chExt cx="299785" cy="299785"/>
          </a:xfrm>
        </p:grpSpPr>
        <p:sp>
          <p:nvSpPr>
            <p:cNvPr id="9" name="椭圆 8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右箭头 9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单圆角矩形 11"/>
          <p:cNvSpPr/>
          <p:nvPr userDrawn="1"/>
        </p:nvSpPr>
        <p:spPr>
          <a:xfrm flipV="1">
            <a:off x="5667375" y="701110"/>
            <a:ext cx="5649915" cy="5307012"/>
          </a:xfrm>
          <a:prstGeom prst="round1Rect">
            <a:avLst>
              <a:gd name="adj" fmla="val 970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3" name="单圆角矩形 12"/>
          <p:cNvSpPr/>
          <p:nvPr userDrawn="1"/>
        </p:nvSpPr>
        <p:spPr>
          <a:xfrm flipH="1">
            <a:off x="4676773" y="1733550"/>
            <a:ext cx="5822841" cy="890022"/>
          </a:xfrm>
          <a:prstGeom prst="round1Rect">
            <a:avLst>
              <a:gd name="adj" fmla="val 3275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CN" altLang="en-US" sz="1200" spc="-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162801" y="2971235"/>
            <a:ext cx="267652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选题的总结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10347130" y="5029201"/>
            <a:ext cx="1255597" cy="977724"/>
            <a:chOff x="10318555" y="4914901"/>
            <a:chExt cx="1255597" cy="977724"/>
          </a:xfrm>
        </p:grpSpPr>
        <p:sp>
          <p:nvSpPr>
            <p:cNvPr id="16" name="椭圆 15"/>
            <p:cNvSpPr/>
            <p:nvPr/>
          </p:nvSpPr>
          <p:spPr>
            <a:xfrm>
              <a:off x="10318555" y="4914901"/>
              <a:ext cx="971342" cy="971342"/>
            </a:xfrm>
            <a:prstGeom prst="ellipse">
              <a:avLst/>
            </a:prstGeom>
            <a:solidFill>
              <a:srgbClr val="002060"/>
            </a:solidFill>
            <a:ln w="12700">
              <a:noFill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o U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526973" y="4969295"/>
              <a:ext cx="10471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8" name="直接连接符 17"/>
          <p:cNvCxnSpPr/>
          <p:nvPr userDrawn="1"/>
        </p:nvCxnSpPr>
        <p:spPr>
          <a:xfrm>
            <a:off x="460905" y="6033722"/>
            <a:ext cx="429738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 userDrawn="1"/>
        </p:nvSpPr>
        <p:spPr>
          <a:xfrm>
            <a:off x="7162800" y="3508394"/>
            <a:ext cx="267652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选题的管理启示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480120" y="3725901"/>
            <a:ext cx="3203249" cy="2223168"/>
            <a:chOff x="480120" y="4242235"/>
            <a:chExt cx="2459290" cy="1706834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20" y="4242235"/>
              <a:ext cx="1793776" cy="134533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48046" y="5449445"/>
              <a:ext cx="2191364" cy="4996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替换您的图片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8927E-6 -1.19861 L -3.18927E-6 7.40741E-7 L 0.00039 -0.12153 L -3.18927E-6 7.40741E-7 " pathEditMode="relative" rAng="0" ptsTypes="AAAA">
                                          <p:cBhvr>
                                            <p:cTn id="8" dur="6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" y="599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63" presetClass="path" presetSubtype="0" accel="50000" fill="hold" grpId="1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8792 3.7037E-7 L -1.55168E-6 3.7037E-7 " pathEditMode="relative" rAng="0" ptsTypes="AA" p14:bounceEnd="64000">
                                          <p:cBhvr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396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9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2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4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8927E-6 -1.19861 L -3.18927E-6 7.40741E-7 L 0.00039 -0.12153 L -3.18927E-6 7.40741E-7 " pathEditMode="relative" rAng="0" ptsTypes="AAAA">
                                          <p:cBhvr>
                                            <p:cTn id="8" dur="6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" y="599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63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8792 3.7037E-7 L -1.55168E-6 3.7037E-7 " pathEditMode="relative" rAng="0" ptsTypes="AA">
                                          <p:cBhvr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396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9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2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4" grpId="0"/>
          <p:bldP spid="19" grpId="0"/>
        </p:bldLst>
      </p:timing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9401-49A5-4516-A68F-54744A6B47CE}" type="datetimeFigureOut">
              <a:rPr lang="zh-CN" altLang="en-US" smtClean="0"/>
              <a:t>2022/12/14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550315" y="6507183"/>
            <a:ext cx="299785" cy="299785"/>
            <a:chOff x="11550315" y="6496550"/>
            <a:chExt cx="299785" cy="299785"/>
          </a:xfrm>
        </p:grpSpPr>
        <p:sp>
          <p:nvSpPr>
            <p:cNvPr id="9" name="椭圆 8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右箭头 9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flipH="1">
            <a:off x="11055771" y="6507183"/>
            <a:ext cx="299785" cy="299785"/>
            <a:chOff x="11550315" y="6496550"/>
            <a:chExt cx="299785" cy="299785"/>
          </a:xfrm>
        </p:grpSpPr>
        <p:sp>
          <p:nvSpPr>
            <p:cNvPr id="12" name="椭圆 11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右箭头 12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9401-49A5-4516-A68F-54744A6B47CE}" type="datetimeFigureOut">
              <a:rPr lang="zh-CN" altLang="en-US" smtClean="0"/>
              <a:t>2022/12/14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550315" y="6507183"/>
            <a:ext cx="299785" cy="299785"/>
            <a:chOff x="11550315" y="6496550"/>
            <a:chExt cx="299785" cy="299785"/>
          </a:xfrm>
        </p:grpSpPr>
        <p:sp>
          <p:nvSpPr>
            <p:cNvPr id="9" name="椭圆 8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右箭头 9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flipH="1">
            <a:off x="11055771" y="6507183"/>
            <a:ext cx="299785" cy="299785"/>
            <a:chOff x="11550315" y="6496550"/>
            <a:chExt cx="299785" cy="299785"/>
          </a:xfrm>
        </p:grpSpPr>
        <p:sp>
          <p:nvSpPr>
            <p:cNvPr id="12" name="椭圆 11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右箭头 12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39401-49A5-4516-A68F-54744A6B47CE}" type="datetimeFigureOut">
              <a:rPr lang="zh-CN" altLang="en-US" smtClean="0"/>
              <a:t>2022/12/14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9A888-F0A6-497F-A203-744BF10280C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4B056F00-968D-4D76-8691-45A1FF5C847E}"/>
              </a:ext>
            </a:extLst>
          </p:cNvPr>
          <p:cNvSpPr/>
          <p:nvPr/>
        </p:nvSpPr>
        <p:spPr>
          <a:xfrm>
            <a:off x="1158845" y="1937223"/>
            <a:ext cx="10031240" cy="180216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C01890117-B+C01890120-B/NC818-3-2</a:t>
            </a:r>
          </a:p>
          <a:p>
            <a:pPr algn="ctr"/>
            <a:r>
              <a:rPr lang="en-US" altLang="zh-CN" sz="4000" b="1" dirty="0" err="1">
                <a:solidFill>
                  <a:schemeClr val="tx1"/>
                </a:solidFill>
              </a:rPr>
              <a:t>Moldflow</a:t>
            </a:r>
            <a:r>
              <a:rPr lang="en-US" altLang="zh-CN" sz="4000" b="1" dirty="0">
                <a:solidFill>
                  <a:schemeClr val="tx1"/>
                </a:solidFill>
              </a:rPr>
              <a:t> Analysis Report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79480" y="676301"/>
            <a:ext cx="6223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ym typeface="Arial" panose="020B0604020202020204" pitchFamily="34" charset="0"/>
              </a:rPr>
              <a:t>Temp. at flow front</a:t>
            </a:r>
            <a:endParaRPr lang="zh-CN" altLang="en-US" b="1" dirty="0">
              <a:sym typeface="Arial" panose="020B0604020202020204" pitchFamily="34" charset="0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72424" y="745184"/>
            <a:ext cx="289560" cy="23622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0" name="Group 14"/>
          <p:cNvGraphicFramePr>
            <a:graphicFrameLocks noGrp="1"/>
          </p:cNvGraphicFramePr>
          <p:nvPr/>
        </p:nvGraphicFramePr>
        <p:xfrm>
          <a:off x="479826" y="5689195"/>
          <a:ext cx="11208191" cy="699135"/>
        </p:xfrm>
        <a:graphic>
          <a:graphicData uri="http://schemas.openxmlformats.org/drawingml/2006/table">
            <a:tbl>
              <a:tblPr/>
              <a:tblGrid>
                <a:gridCol w="1947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60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91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Results Explanation: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L="91447" marR="91447"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Calibri" panose="020F0502020204030204" charset="0"/>
                        </a:rPr>
                        <a:t>Flow front temp. is 272~299 </a:t>
                      </a: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Calibri" panose="020F0502020204030204" charset="0"/>
                        </a:rPr>
                        <a:t>℃ ，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Calibri" panose="020F0502020204030204" charset="0"/>
                        </a:rPr>
                        <a:t>the temperature difference on part main body close to 4 </a:t>
                      </a: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Calibri" panose="020F0502020204030204" charset="0"/>
                        </a:rPr>
                        <a:t>℃，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Calibri" panose="020F0502020204030204" charset="0"/>
                        </a:rPr>
                        <a:t>partial thin ribs resulting in low flow front </a:t>
                      </a:r>
                      <a:r>
                        <a:rPr kumimoji="0" lang="en-US" altLang="zh-CN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Calibri" panose="020F0502020204030204" charset="0"/>
                        </a:rPr>
                        <a:t>temp.product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Calibri" panose="020F0502020204030204" charset="0"/>
                        </a:rPr>
                        <a:t> has no short shot.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Calibri" panose="020F0502020204030204" charset="0"/>
                      </a:endParaRPr>
                    </a:p>
                  </a:txBody>
                  <a:tcPr marL="91447" marR="91447"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1195070"/>
            <a:ext cx="11830050" cy="4371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79480" y="676301"/>
            <a:ext cx="6223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ym typeface="Arial" panose="020B0604020202020204" pitchFamily="34" charset="0"/>
              </a:rPr>
              <a:t>Pressure at V/P switchover</a:t>
            </a:r>
            <a:endParaRPr lang="zh-CN" altLang="en-US" b="1" dirty="0">
              <a:sym typeface="Arial" panose="020B0604020202020204" pitchFamily="34" charset="0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72424" y="745184"/>
            <a:ext cx="289560" cy="23622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" name="Group 14"/>
          <p:cNvGraphicFramePr>
            <a:graphicFrameLocks noGrp="1"/>
          </p:cNvGraphicFramePr>
          <p:nvPr/>
        </p:nvGraphicFramePr>
        <p:xfrm>
          <a:off x="1186004" y="5707302"/>
          <a:ext cx="9995020" cy="699135"/>
        </p:xfrm>
        <a:graphic>
          <a:graphicData uri="http://schemas.openxmlformats.org/drawingml/2006/table">
            <a:tbl>
              <a:tblPr/>
              <a:tblGrid>
                <a:gridCol w="1736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8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91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Results Explanation: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L="91447" marR="91447"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50000"/>
                        </a:spcBef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宋体" panose="02010600030101010101" pitchFamily="2" charset="-122"/>
                        </a:rPr>
                        <a:t>The V/P switchover when the part volume is filled at 98%,cavity pressure around 7 </a:t>
                      </a:r>
                      <a:r>
                        <a:rPr kumimoji="0" lang="en-US" altLang="zh-CN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宋体" panose="02010600030101010101" pitchFamily="2" charset="-122"/>
                        </a:rPr>
                        <a:t>Mpa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宋体" panose="02010600030101010101" pitchFamily="2" charset="-122"/>
                        </a:rPr>
                        <a:t>.</a:t>
                      </a:r>
                    </a:p>
                  </a:txBody>
                  <a:tcPr marL="91447" marR="91447"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1156970"/>
            <a:ext cx="11830050" cy="4371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79480" y="676301"/>
            <a:ext cx="6223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zh-CN" b="1" noProof="1">
                <a:sym typeface="Tahoma" panose="020B0604030504040204" pitchFamily="34" charset="0"/>
              </a:rPr>
              <a:t>Fill pressure curve</a:t>
            </a:r>
          </a:p>
        </p:txBody>
      </p:sp>
      <p:sp>
        <p:nvSpPr>
          <p:cNvPr id="8" name="等腰三角形 7"/>
          <p:cNvSpPr/>
          <p:nvPr/>
        </p:nvSpPr>
        <p:spPr>
          <a:xfrm>
            <a:off x="72424" y="745184"/>
            <a:ext cx="289560" cy="23622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" name="Group 14"/>
          <p:cNvGraphicFramePr>
            <a:graphicFrameLocks noGrp="1"/>
          </p:cNvGraphicFramePr>
          <p:nvPr/>
        </p:nvGraphicFramePr>
        <p:xfrm>
          <a:off x="1186004" y="5707302"/>
          <a:ext cx="9995020" cy="699135"/>
        </p:xfrm>
        <a:graphic>
          <a:graphicData uri="http://schemas.openxmlformats.org/drawingml/2006/table">
            <a:tbl>
              <a:tblPr/>
              <a:tblGrid>
                <a:gridCol w="1736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8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91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Results Explanation: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L="91447" marR="91447"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宋体" panose="02010600030101010101" pitchFamily="2" charset="-122"/>
                        </a:rPr>
                        <a:t>The </a:t>
                      </a:r>
                      <a:r>
                        <a:rPr kumimoji="0" lang="en-US" altLang="zh-CN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宋体" panose="02010600030101010101" pitchFamily="2" charset="-122"/>
                        </a:rPr>
                        <a:t>Max.fill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宋体" panose="02010600030101010101" pitchFamily="2" charset="-122"/>
                        </a:rPr>
                        <a:t> pressure around 111.5 </a:t>
                      </a:r>
                      <a:r>
                        <a:rPr kumimoji="0" lang="en-US" altLang="zh-CN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宋体" panose="02010600030101010101" pitchFamily="2" charset="-122"/>
                        </a:rPr>
                        <a:t>Mpa,packing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宋体" panose="02010600030101010101" pitchFamily="2" charset="-122"/>
                        </a:rPr>
                        <a:t> pressure is 89</a:t>
                      </a:r>
                      <a:r>
                        <a:rPr lang="en-US" altLang="zh-CN" sz="12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+45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宋体" panose="02010600030101010101" pitchFamily="2" charset="-122"/>
                        </a:rPr>
                        <a:t>Mpa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Calibri" panose="020F0502020204030204" charset="0"/>
                        </a:rPr>
                        <a:t>.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宋体" panose="02010600030101010101" pitchFamily="2" charset="-122"/>
                      </a:endParaRPr>
                    </a:p>
                  </a:txBody>
                  <a:tcPr marL="91447" marR="91447"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1185545"/>
            <a:ext cx="11830050" cy="4371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79480" y="676301"/>
            <a:ext cx="6223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zh-CN" b="1" noProof="1">
                <a:sym typeface="Tahoma" panose="020B0604030504040204" pitchFamily="34" charset="0"/>
              </a:rPr>
              <a:t>Clam force</a:t>
            </a:r>
          </a:p>
        </p:txBody>
      </p:sp>
      <p:sp>
        <p:nvSpPr>
          <p:cNvPr id="8" name="等腰三角形 7"/>
          <p:cNvSpPr/>
          <p:nvPr/>
        </p:nvSpPr>
        <p:spPr>
          <a:xfrm>
            <a:off x="72424" y="745184"/>
            <a:ext cx="289560" cy="23622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0" name="Group 1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186004" y="5453818"/>
          <a:ext cx="9995020" cy="699136"/>
        </p:xfrm>
        <a:graphic>
          <a:graphicData uri="http://schemas.openxmlformats.org/drawingml/2006/table">
            <a:tbl>
              <a:tblPr/>
              <a:tblGrid>
                <a:gridCol w="1736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2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2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2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5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Max. clamp force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L="91447" marR="91447"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82 ton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Clamp</a:t>
                      </a: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force</a:t>
                      </a: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limit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*** ton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5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Results Explanation: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L="91447" marR="91447"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宋体" panose="02010600030101010101" pitchFamily="2" charset="-122"/>
                        </a:rPr>
                        <a:t>It would be better to increase 20% safety index regarding the actual situation.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宋体" panose="02010600030101010101" pitchFamily="2" charset="-122"/>
                      </a:endParaRPr>
                    </a:p>
                  </a:txBody>
                  <a:tcPr marL="91447" marR="91447"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" y="1023620"/>
            <a:ext cx="11830050" cy="4371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79480" y="676301"/>
            <a:ext cx="6223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b="1" noProof="1">
                <a:sym typeface="Tahoma" panose="020B0604030504040204" pitchFamily="34" charset="0"/>
              </a:rPr>
              <a:t>Air Trap</a:t>
            </a:r>
          </a:p>
        </p:txBody>
      </p:sp>
      <p:sp>
        <p:nvSpPr>
          <p:cNvPr id="8" name="等腰三角形 7"/>
          <p:cNvSpPr/>
          <p:nvPr/>
        </p:nvSpPr>
        <p:spPr>
          <a:xfrm>
            <a:off x="72424" y="745184"/>
            <a:ext cx="289560" cy="23622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" name="Group 14"/>
          <p:cNvGraphicFramePr>
            <a:graphicFrameLocks noGrp="1"/>
          </p:cNvGraphicFramePr>
          <p:nvPr/>
        </p:nvGraphicFramePr>
        <p:xfrm>
          <a:off x="1186004" y="5707302"/>
          <a:ext cx="9995020" cy="699135"/>
        </p:xfrm>
        <a:graphic>
          <a:graphicData uri="http://schemas.openxmlformats.org/drawingml/2006/table">
            <a:tbl>
              <a:tblPr/>
              <a:tblGrid>
                <a:gridCol w="1736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8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91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Results Explanation: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L="91447" marR="91447"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Calibri" panose="020F0502020204030204" charset="0"/>
                        </a:rPr>
                        <a:t>No air trap on appearance ,they are distributed in parting line </a:t>
                      </a: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Calibri" panose="020F0502020204030204" charset="0"/>
                        </a:rPr>
                        <a:t>、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Calibri" panose="020F0502020204030204" charset="0"/>
                        </a:rPr>
                        <a:t>corner </a:t>
                      </a: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Calibri" panose="020F0502020204030204" charset="0"/>
                        </a:rPr>
                        <a:t>、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Calibri" panose="020F0502020204030204" charset="0"/>
                        </a:rPr>
                        <a:t>ribs and fill end places ,Which can be solved by adding plenty of  venting slot on mold parting surface.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Calibri" panose="020F0502020204030204" charset="0"/>
                      </a:endParaRPr>
                    </a:p>
                  </a:txBody>
                  <a:tcPr marL="91447" marR="91447"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137920"/>
            <a:ext cx="11849100" cy="4391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79480" y="676301"/>
            <a:ext cx="6223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b="1" noProof="1">
                <a:sym typeface="Tahoma" panose="020B0604030504040204" pitchFamily="34" charset="0"/>
              </a:rPr>
              <a:t>Weld Lines</a:t>
            </a:r>
            <a:endParaRPr lang="zh-CN" altLang="en-US" b="1" noProof="1">
              <a:sym typeface="Tahoma" panose="020B0604030504040204" pitchFamily="34" charset="0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72424" y="745184"/>
            <a:ext cx="289560" cy="23622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" name="Group 14"/>
          <p:cNvGraphicFramePr>
            <a:graphicFrameLocks noGrp="1"/>
          </p:cNvGraphicFramePr>
          <p:nvPr/>
        </p:nvGraphicFramePr>
        <p:xfrm>
          <a:off x="1186004" y="5707302"/>
          <a:ext cx="9995020" cy="699135"/>
        </p:xfrm>
        <a:graphic>
          <a:graphicData uri="http://schemas.openxmlformats.org/drawingml/2006/table">
            <a:tbl>
              <a:tblPr/>
              <a:tblGrid>
                <a:gridCol w="1736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8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91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Results Explanation: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L="91447" marR="91447"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Calibri" panose="020F0502020204030204" charset="0"/>
                        </a:rPr>
                        <a:t>The weld line temp. on the product appearance  is higher than material melt temperature, so the hardness and quality  of weld line are better.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Calibri" panose="020F0502020204030204" charset="0"/>
                      </a:endParaRPr>
                    </a:p>
                  </a:txBody>
                  <a:tcPr marL="91447" marR="91447"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1176020"/>
            <a:ext cx="11830050" cy="4371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79480" y="676301"/>
            <a:ext cx="6223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Tx/>
              <a:buNone/>
              <a:defRPr/>
            </a:pPr>
            <a:r>
              <a:rPr lang="en-US" altLang="zh-CN" b="1" noProof="1">
                <a:sym typeface="Arial" panose="020B0604020202020204" pitchFamily="34" charset="0"/>
              </a:rPr>
              <a:t>Volumetric shrinkage at ejection</a:t>
            </a:r>
            <a:endParaRPr lang="zh-CN" altLang="zh-CN" b="1" noProof="1">
              <a:sym typeface="Arial" panose="020B0604020202020204" pitchFamily="34" charset="0"/>
            </a:endParaRPr>
          </a:p>
        </p:txBody>
      </p:sp>
      <p:sp>
        <p:nvSpPr>
          <p:cNvPr id="10" name="等腰三角形 9"/>
          <p:cNvSpPr/>
          <p:nvPr/>
        </p:nvSpPr>
        <p:spPr>
          <a:xfrm>
            <a:off x="72424" y="745184"/>
            <a:ext cx="289560" cy="23622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1" name="Group 14"/>
          <p:cNvGraphicFramePr>
            <a:graphicFrameLocks noGrp="1"/>
          </p:cNvGraphicFramePr>
          <p:nvPr/>
        </p:nvGraphicFramePr>
        <p:xfrm>
          <a:off x="1186004" y="5707302"/>
          <a:ext cx="9995020" cy="699135"/>
        </p:xfrm>
        <a:graphic>
          <a:graphicData uri="http://schemas.openxmlformats.org/drawingml/2006/table">
            <a:tbl>
              <a:tblPr/>
              <a:tblGrid>
                <a:gridCol w="1736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8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91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Results Explanation: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L="91447" marR="91447"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Calibri" panose="020F0502020204030204" charset="0"/>
                        </a:rPr>
                        <a:t>Part visual surface volume shrinkage is not even(within cycle time) during ejection, shrinkage is around 6.6~11.8 %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宋体" panose="02010600030101010101" pitchFamily="2" charset="-122"/>
                        </a:rPr>
                        <a:t>,need pay attention to packing pressure.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Calibri" panose="020F0502020204030204" charset="0"/>
                      </a:endParaRPr>
                    </a:p>
                  </a:txBody>
                  <a:tcPr marL="91447" marR="91447"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1185545"/>
            <a:ext cx="11830050" cy="4371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79480" y="676301"/>
            <a:ext cx="6223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b="1" noProof="1">
                <a:sym typeface="Arial" panose="020B0604020202020204" pitchFamily="34" charset="0"/>
              </a:rPr>
              <a:t>Sink estimate</a:t>
            </a:r>
          </a:p>
        </p:txBody>
      </p:sp>
      <p:sp>
        <p:nvSpPr>
          <p:cNvPr id="8" name="等腰三角形 7"/>
          <p:cNvSpPr/>
          <p:nvPr/>
        </p:nvSpPr>
        <p:spPr>
          <a:xfrm>
            <a:off x="72424" y="745184"/>
            <a:ext cx="289560" cy="23622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" name="Group 14"/>
          <p:cNvGraphicFramePr>
            <a:graphicFrameLocks noGrp="1"/>
          </p:cNvGraphicFramePr>
          <p:nvPr/>
        </p:nvGraphicFramePr>
        <p:xfrm>
          <a:off x="1186004" y="5707302"/>
          <a:ext cx="9995020" cy="699135"/>
        </p:xfrm>
        <a:graphic>
          <a:graphicData uri="http://schemas.openxmlformats.org/drawingml/2006/table">
            <a:tbl>
              <a:tblPr/>
              <a:tblGrid>
                <a:gridCol w="1736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8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91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Results Explanation: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L="91447" marR="91447"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Calibri" panose="020F0502020204030204" charset="0"/>
                        </a:rPr>
                        <a:t>If there are rib or similar function feature on part back side then there will be shrink risk on </a:t>
                      </a:r>
                      <a:r>
                        <a:rPr kumimoji="0" lang="en-US" altLang="zh-CN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Calibri" panose="020F0502020204030204" charset="0"/>
                        </a:rPr>
                        <a:t>releated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Calibri" panose="020F0502020204030204" charset="0"/>
                        </a:rPr>
                        <a:t> appearance surfaces. The shrinkage range will be big texture part &lt;0.1mm,small texture part&lt;0.05mm,paiting&amp;plating part &lt;0.03mm,high polish part &lt;0.01mm.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Calibri" panose="020F0502020204030204" charset="0"/>
                      </a:endParaRPr>
                    </a:p>
                  </a:txBody>
                  <a:tcPr marL="91447" marR="91447"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1176020"/>
            <a:ext cx="11830050" cy="4371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79480" y="676301"/>
            <a:ext cx="6223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b="1" noProof="1">
                <a:sym typeface="Tahoma" panose="020B0604030504040204" pitchFamily="34" charset="0"/>
              </a:rPr>
              <a:t>Deflection all effects</a:t>
            </a:r>
          </a:p>
        </p:txBody>
      </p:sp>
      <p:sp>
        <p:nvSpPr>
          <p:cNvPr id="9" name="等腰三角形 8"/>
          <p:cNvSpPr/>
          <p:nvPr/>
        </p:nvSpPr>
        <p:spPr>
          <a:xfrm>
            <a:off x="72424" y="745184"/>
            <a:ext cx="289560" cy="23622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2" name="Group 1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186004" y="5010221"/>
          <a:ext cx="9995020" cy="1398271"/>
        </p:xfrm>
        <a:graphic>
          <a:graphicData uri="http://schemas.openxmlformats.org/drawingml/2006/table">
            <a:tbl>
              <a:tblPr/>
              <a:tblGrid>
                <a:gridCol w="1736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2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2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2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56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Measurement datum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L="91447" marR="91447"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（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0</a:t>
                      </a: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，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0</a:t>
                      </a: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，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0</a:t>
                      </a: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）</a:t>
                      </a:r>
                    </a:p>
                  </a:txBody>
                  <a:tcPr marL="91447" marR="91447"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Deflection</a:t>
                      </a: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scale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1:1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56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1447" marR="91447"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Total</a:t>
                      </a: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deflection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0.37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1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Results Explanation: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L="91447" marR="91447"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As shown in the figure, the transparent part is the product before deflection, the colorful part is the product after deflection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Calibri" panose="020F0502020204030204" charset="0"/>
                        </a:rPr>
                        <a:t>.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Calibri" panose="020F0502020204030204" charset="0"/>
                      </a:endParaRPr>
                    </a:p>
                  </a:txBody>
                  <a:tcPr marL="91447" marR="91447"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" y="1009650"/>
            <a:ext cx="11830050" cy="3962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79480" y="676301"/>
            <a:ext cx="6223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noProof="1">
                <a:sym typeface="Tahoma" panose="020B0604030504040204" pitchFamily="34" charset="0"/>
              </a:rPr>
              <a:t>Deflection X component</a:t>
            </a:r>
            <a:endParaRPr lang="zh-CN" altLang="en-US" b="1" noProof="1">
              <a:sym typeface="Tahoma" panose="020B0604030504040204" pitchFamily="34" charset="0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72424" y="745184"/>
            <a:ext cx="289560" cy="23622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0" name="Group 1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186004" y="5010221"/>
          <a:ext cx="9995020" cy="1398271"/>
        </p:xfrm>
        <a:graphic>
          <a:graphicData uri="http://schemas.openxmlformats.org/drawingml/2006/table">
            <a:tbl>
              <a:tblPr/>
              <a:tblGrid>
                <a:gridCol w="1736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2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2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2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56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Measurement datum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L="91447" marR="91447"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（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0</a:t>
                      </a: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，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0</a:t>
                      </a: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，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0</a:t>
                      </a: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）</a:t>
                      </a:r>
                    </a:p>
                  </a:txBody>
                  <a:tcPr marL="91447" marR="91447"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Deflection</a:t>
                      </a: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scale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1:1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56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1447" marR="91447"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Deflection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-0.33~0.31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1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Results Explanation: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L="91447" marR="91447"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As shown in the figure, the transparent part is the product before deflection, the colorful part is the product after deflection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Calibri" panose="020F0502020204030204" charset="0"/>
                        </a:rPr>
                        <a:t>.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Calibri" panose="020F0502020204030204" charset="0"/>
                      </a:endParaRPr>
                    </a:p>
                  </a:txBody>
                  <a:tcPr marL="91447" marR="91447"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" y="1019175"/>
            <a:ext cx="11830050" cy="3962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79480" y="676301"/>
            <a:ext cx="6223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b="1" dirty="0">
                <a:latin typeface="+mj-lt"/>
                <a:sym typeface="Arial" panose="020B0604020202020204" pitchFamily="34" charset="0"/>
              </a:rPr>
              <a:t>Catalogue</a:t>
            </a:r>
          </a:p>
        </p:txBody>
      </p:sp>
      <p:sp>
        <p:nvSpPr>
          <p:cNvPr id="10" name="等腰三角形 9"/>
          <p:cNvSpPr/>
          <p:nvPr/>
        </p:nvSpPr>
        <p:spPr>
          <a:xfrm>
            <a:off x="72424" y="745184"/>
            <a:ext cx="289560" cy="23622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" name="Group 37"/>
          <p:cNvGraphicFramePr>
            <a:graphicFrameLocks noGrp="1"/>
          </p:cNvGraphicFramePr>
          <p:nvPr/>
        </p:nvGraphicFramePr>
        <p:xfrm>
          <a:off x="125524" y="1196736"/>
          <a:ext cx="11888424" cy="4995843"/>
        </p:xfrm>
        <a:graphic>
          <a:graphicData uri="http://schemas.openxmlformats.org/drawingml/2006/table">
            <a:tbl>
              <a:tblPr/>
              <a:tblGrid>
                <a:gridCol w="1339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4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1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2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0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Page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Project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Page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Project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1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Home page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13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kern="1200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Tahoma" panose="020B0604030504040204" pitchFamily="34" charset="0"/>
                        </a:rPr>
                        <a:t>Clam force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1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Catalogue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14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kern="1200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Tahoma" panose="020B0604030504040204" pitchFamily="34" charset="0"/>
                        </a:rPr>
                        <a:t>Air Traps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1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Part thickness  Data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15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100" b="0" i="0" u="none" strike="noStrike" kern="1200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Tahoma" panose="020B0604030504040204" pitchFamily="34" charset="0"/>
                        </a:rPr>
                        <a:t>Weld Lines</a:t>
                      </a:r>
                      <a:endParaRPr kumimoji="0" lang="zh-CN" altLang="zh-CN" sz="1100" b="0" i="0" u="none" strike="noStrike" kern="1200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1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Material Data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16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100" b="0" i="0" u="none" strike="noStrike" kern="1200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Volumetric shrinkage at ejection</a:t>
                      </a:r>
                      <a:endParaRPr kumimoji="0" lang="zh-CN" altLang="zh-CN" sz="1100" b="0" i="0" u="none" strike="noStrike" kern="1200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1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Part thickness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17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kern="1200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Sink estimate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0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Initial Nozzle/Gate Locations and sizes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18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kern="1200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Tahoma" panose="020B0604030504040204" pitchFamily="34" charset="0"/>
                        </a:rPr>
                        <a:t>Deflection all effects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1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Molding Technological Parameter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19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kern="1200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Tahoma" panose="020B0604030504040204" pitchFamily="34" charset="0"/>
                        </a:rPr>
                        <a:t>Deflection X component</a:t>
                      </a:r>
                      <a:endParaRPr kumimoji="0" lang="zh-CN" altLang="en-US" sz="1200" b="0" i="0" u="none" strike="noStrike" kern="1200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Tahoma" panose="020B0604030504040204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1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Fill time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20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kern="1200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Tahoma" panose="020B0604030504040204" pitchFamily="34" charset="0"/>
                        </a:rPr>
                        <a:t>Deflection Y component</a:t>
                      </a:r>
                      <a:endParaRPr kumimoji="0" lang="zh-CN" altLang="en-US" sz="1200" b="0" i="0" u="none" strike="noStrike" kern="1200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Tahoma" panose="020B0604030504040204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1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9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Fill time – Animation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21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Tahoma" panose="020B0604030504040204" pitchFamily="34" charset="0"/>
                        </a:rPr>
                        <a:t>Deflection Z component</a:t>
                      </a:r>
                      <a:endParaRPr kumimoji="0" lang="zh-CN" altLang="en-US" sz="1200" b="0" i="0" u="none" strike="noStrike" kern="1200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Tahoma" panose="020B0604030504040204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81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10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Temp. at flow front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22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kern="1200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Tahoma" panose="020B0604030504040204" pitchFamily="34" charset="0"/>
                        </a:rPr>
                        <a:t>Conclusions and suggestions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81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11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Pressure at V/P switchover V/P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23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Trailer page</a:t>
                      </a:r>
                      <a:endParaRPr kumimoji="0" lang="zh-CN" altLang="en-US" sz="1200" b="0" i="0" u="none" strike="noStrike" kern="1200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81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12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100" b="0" i="0" u="none" strike="noStrike" kern="1200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Tahoma" panose="020B0604030504040204" pitchFamily="34" charset="0"/>
                        </a:rPr>
                        <a:t>Fill pressure curve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200" b="0" i="0" u="none" strike="noStrike" kern="1200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79480" y="676301"/>
            <a:ext cx="6223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noProof="1">
                <a:sym typeface="Tahoma" panose="020B0604030504040204" pitchFamily="34" charset="0"/>
              </a:rPr>
              <a:t>Deflection Y component</a:t>
            </a:r>
            <a:endParaRPr lang="zh-CN" altLang="en-US" b="1" noProof="1">
              <a:sym typeface="Tahoma" panose="020B0604030504040204" pitchFamily="34" charset="0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72424" y="745184"/>
            <a:ext cx="289560" cy="23622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1" name="Group 1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186004" y="5010221"/>
          <a:ext cx="9995020" cy="1398271"/>
        </p:xfrm>
        <a:graphic>
          <a:graphicData uri="http://schemas.openxmlformats.org/drawingml/2006/table">
            <a:tbl>
              <a:tblPr/>
              <a:tblGrid>
                <a:gridCol w="1736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2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2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2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56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Measurement datum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L="91447" marR="91447"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（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0</a:t>
                      </a: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，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0</a:t>
                      </a: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，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0</a:t>
                      </a: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）</a:t>
                      </a:r>
                    </a:p>
                  </a:txBody>
                  <a:tcPr marL="91447" marR="91447"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Deflection</a:t>
                      </a: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scale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1:1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56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1447" marR="91447"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Deflection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-0.33~0.32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1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Results Explanation: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L="91447" marR="91447"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As shown in the figure, the transparent part is the product before deflection, the colorful part is the product after deflection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Calibri" panose="020F0502020204030204" charset="0"/>
                        </a:rPr>
                        <a:t>.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Calibri" panose="020F0502020204030204" charset="0"/>
                      </a:endParaRPr>
                    </a:p>
                  </a:txBody>
                  <a:tcPr marL="91447" marR="91447"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" y="1009650"/>
            <a:ext cx="11830050" cy="3962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79480" y="676301"/>
            <a:ext cx="6223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noProof="1">
                <a:sym typeface="Tahoma" panose="020B0604030504040204" pitchFamily="34" charset="0"/>
              </a:rPr>
              <a:t>Deflection Z component</a:t>
            </a:r>
            <a:endParaRPr lang="zh-CN" altLang="en-US" b="1" noProof="1">
              <a:sym typeface="Tahoma" panose="020B0604030504040204" pitchFamily="34" charset="0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72424" y="745184"/>
            <a:ext cx="289560" cy="23622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1" name="Group 1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186004" y="5010221"/>
          <a:ext cx="9995020" cy="1398271"/>
        </p:xfrm>
        <a:graphic>
          <a:graphicData uri="http://schemas.openxmlformats.org/drawingml/2006/table">
            <a:tbl>
              <a:tblPr/>
              <a:tblGrid>
                <a:gridCol w="1736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2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2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2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56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Measurement datum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L="91447" marR="91447"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（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0</a:t>
                      </a: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，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0</a:t>
                      </a: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，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0</a:t>
                      </a: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）</a:t>
                      </a:r>
                    </a:p>
                  </a:txBody>
                  <a:tcPr marL="91447" marR="91447"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Deflection</a:t>
                      </a: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scale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1:1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56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1447" marR="91447"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Deflection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-0.18~0.20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1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Results Explanation: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L="91447" marR="91447"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As shown in the figure, the transparent part is the product before deflection, the colorful part is the product after deflection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Calibri" panose="020F0502020204030204" charset="0"/>
                        </a:rPr>
                        <a:t>.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Calibri" panose="020F0502020204030204" charset="0"/>
                      </a:endParaRPr>
                    </a:p>
                  </a:txBody>
                  <a:tcPr marL="91447" marR="91447"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" y="1019175"/>
            <a:ext cx="11830050" cy="3962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12"/>
          <p:cNvGraphicFramePr/>
          <p:nvPr>
            <p:custDataLst>
              <p:tags r:id="rId1"/>
            </p:custDataLst>
          </p:nvPr>
        </p:nvGraphicFramePr>
        <p:xfrm>
          <a:off x="620837" y="1078065"/>
          <a:ext cx="10737850" cy="5270500"/>
        </p:xfrm>
        <a:graphic>
          <a:graphicData uri="http://schemas.openxmlformats.org/drawingml/2006/table">
            <a:tbl>
              <a:tblPr/>
              <a:tblGrid>
                <a:gridCol w="2663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8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5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Project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Result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Conclusion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filling time (s)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1.0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66FF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1.Max pressure is 111.5 </a:t>
                      </a:r>
                      <a:r>
                        <a:rPr kumimoji="0" lang="en-US" altLang="zh-CN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Mpa</a:t>
                      </a:r>
                      <a:r>
                        <a:rPr kumimoji="0" lang="zh-CN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，</a:t>
                      </a: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t</a:t>
                      </a: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+mn-ea"/>
                        </a:rPr>
                        <a:t>he pressure is high.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66FF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2.The filling process is ok ,no stagnant and short shot.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66FF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宋体" panose="02010600030101010101" pitchFamily="2" charset="-122"/>
                        </a:rPr>
                        <a:t>3.The temperature of most area is even so this result is within the acceptable scope.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66FF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4.Pls. confirm if you can accept the weld lines 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66FF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5.</a:t>
                      </a:r>
                      <a:r>
                        <a:rPr kumimoji="0" lang="zh-CN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Products in each direction warpage is not Large ,Please your company confirm if you can accept</a:t>
                      </a:r>
                      <a:r>
                        <a:rPr kumimoji="0" lang="zh-CN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FF66FF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6.Personal points, only for your reference 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99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Max filling pressure (</a:t>
                      </a:r>
                      <a:r>
                        <a:rPr kumimoji="0" lang="en-US" altLang="zh-CN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Mpa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)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111.5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05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Max clamp force (ton)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82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99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Flow front temperature (</a:t>
                      </a: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℃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)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295~299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99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Volumetric shrinkage (%)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Calibri" panose="020F0502020204030204" charset="0"/>
                        </a:rPr>
                        <a:t>6.6~11.8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99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Deflection of Z direction (mm)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-0.18~0.20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479480" y="676301"/>
            <a:ext cx="6223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b="1" noProof="1">
                <a:sym typeface="Tahoma" panose="020B0604030504040204" pitchFamily="34" charset="0"/>
              </a:rPr>
              <a:t>Conclusions and suggestions</a:t>
            </a:r>
          </a:p>
        </p:txBody>
      </p:sp>
      <p:sp>
        <p:nvSpPr>
          <p:cNvPr id="7" name="等腰三角形 6"/>
          <p:cNvSpPr/>
          <p:nvPr/>
        </p:nvSpPr>
        <p:spPr>
          <a:xfrm>
            <a:off x="72424" y="745184"/>
            <a:ext cx="289560" cy="23622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1689928" y="2690336"/>
            <a:ext cx="881214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600" b="1" dirty="0">
                <a:ea typeface="黑体" panose="02010609060101010101" pitchFamily="49" charset="-122"/>
              </a:rPr>
              <a:t>Please contact us freely for any questions, </a:t>
            </a:r>
          </a:p>
          <a:p>
            <a:pPr algn="ctr">
              <a:spcBef>
                <a:spcPct val="50000"/>
              </a:spcBef>
            </a:pPr>
            <a:r>
              <a:rPr lang="en-US" altLang="zh-CN" sz="3600" b="1" dirty="0">
                <a:ea typeface="黑体" panose="02010609060101010101" pitchFamily="49" charset="-122"/>
              </a:rPr>
              <a:t>Thank you!</a:t>
            </a:r>
            <a:endParaRPr lang="zh-CN" alt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A9A76EDF-E624-4618-9125-219AE0B94209}"/>
              </a:ext>
            </a:extLst>
          </p:cNvPr>
          <p:cNvSpPr/>
          <p:nvPr/>
        </p:nvSpPr>
        <p:spPr>
          <a:xfrm>
            <a:off x="1710894" y="1004935"/>
            <a:ext cx="8707755" cy="33588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B04B414-BD63-4219-8A6D-B79D13A07D4F}"/>
              </a:ext>
            </a:extLst>
          </p:cNvPr>
          <p:cNvSpPr/>
          <p:nvPr/>
        </p:nvSpPr>
        <p:spPr>
          <a:xfrm>
            <a:off x="479480" y="676301"/>
            <a:ext cx="6223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Part thickness  Data</a:t>
            </a:r>
            <a:endParaRPr lang="zh-CN" altLang="en-US" dirty="0">
              <a:latin typeface="+mj-ea"/>
            </a:endParaRPr>
          </a:p>
        </p:txBody>
      </p:sp>
      <p:sp>
        <p:nvSpPr>
          <p:cNvPr id="12" name="等腰三角形 11">
            <a:extLst>
              <a:ext uri="{FF2B5EF4-FFF2-40B4-BE49-F238E27FC236}">
                <a16:creationId xmlns:a16="http://schemas.microsoft.com/office/drawing/2014/main" id="{9AEBCC3F-F483-4EB0-9505-6693C38F3175}"/>
              </a:ext>
            </a:extLst>
          </p:cNvPr>
          <p:cNvSpPr/>
          <p:nvPr/>
        </p:nvSpPr>
        <p:spPr>
          <a:xfrm>
            <a:off x="72424" y="745184"/>
            <a:ext cx="289560" cy="23622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3" name="Group 3">
            <a:extLst>
              <a:ext uri="{FF2B5EF4-FFF2-40B4-BE49-F238E27FC236}">
                <a16:creationId xmlns:a16="http://schemas.microsoft.com/office/drawing/2014/main" id="{9609B430-0554-4438-8439-6AB6A16C33CB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5836501"/>
              </p:ext>
            </p:extLst>
          </p:nvPr>
        </p:nvGraphicFramePr>
        <p:xfrm>
          <a:off x="1748126" y="4422297"/>
          <a:ext cx="8636176" cy="1987557"/>
        </p:xfrm>
        <a:graphic>
          <a:graphicData uri="http://schemas.openxmlformats.org/drawingml/2006/table">
            <a:tbl>
              <a:tblPr/>
              <a:tblGrid>
                <a:gridCol w="2361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3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25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9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81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Project name(GM)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Project </a:t>
                      </a:r>
                      <a:r>
                        <a:rPr lang="en-US" altLang="zh-CN" sz="18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Werkzeugauslegung</a:t>
                      </a:r>
                      <a:r>
                        <a:rPr lang="en-US" altLang="zh-CN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A236</a:t>
                      </a:r>
                      <a:endParaRPr kumimoji="0" lang="zh-CN" altLang="zh-CN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Part name(GM)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ctr" defTabSz="914400" rtl="0" fontAlgn="base">
                        <a:lnSpc>
                          <a:spcPct val="15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endParaRPr kumimoji="0" lang="en-US" altLang="zh-CN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7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Part number(SGM)</a:t>
                      </a: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C01890117-B+C01890120-B</a:t>
                      </a:r>
                      <a:endParaRPr kumimoji="0" lang="en-US" altLang="zh-CN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Material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PA6+GF30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Date of </a:t>
                      </a:r>
                      <a:r>
                        <a:rPr kumimoji="0" lang="en-US" altLang="zh-CN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Moldflow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Review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2022.12.14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Moldflow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REV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2019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Mould / Product Company</a:t>
                      </a:r>
                    </a:p>
                  </a:txBody>
                  <a:tcPr marL="36000" marR="36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New Century Tooling</a:t>
                      </a:r>
                      <a:endParaRPr kumimoji="0" lang="zh-CN" altLang="zh-CN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Moldflow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Analyst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Mr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 Ma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" name="Picture 2">
            <a:extLst>
              <a:ext uri="{FF2B5EF4-FFF2-40B4-BE49-F238E27FC236}">
                <a16:creationId xmlns:a16="http://schemas.microsoft.com/office/drawing/2014/main" id="{544CC180-0788-4D11-B053-060264AFD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7954" y="1069865"/>
            <a:ext cx="7959910" cy="322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017626" y="953047"/>
            <a:ext cx="851836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b="1" dirty="0">
                <a:latin typeface="+mj-lt"/>
              </a:rPr>
              <a:t>General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790707" y="953047"/>
            <a:ext cx="24736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b="1" dirty="0">
                <a:latin typeface="+mj-lt"/>
              </a:rPr>
              <a:t>Recommended Processing</a:t>
            </a:r>
            <a:endParaRPr lang="en-US" altLang="zh-CN" sz="1400" b="1" dirty="0">
              <a:latin typeface="Times New Roman" panose="02020603050405020304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80787" y="3707654"/>
            <a:ext cx="9888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dirty="0"/>
              <a:t>Viscosity</a:t>
            </a:r>
            <a:endParaRPr lang="zh-CN" altLang="zh-CN" sz="1600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7622164" y="3707654"/>
            <a:ext cx="6094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b="1" dirty="0">
                <a:latin typeface="+mj-lt"/>
              </a:rPr>
              <a:t>P V T</a:t>
            </a:r>
            <a:endParaRPr lang="en-US" altLang="zh-CN" sz="1400" b="1" dirty="0">
              <a:latin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79480" y="676301"/>
            <a:ext cx="6223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Material Data</a:t>
            </a:r>
            <a:endParaRPr lang="zh-CN" altLang="en-US" b="1" dirty="0"/>
          </a:p>
        </p:txBody>
      </p:sp>
      <p:sp>
        <p:nvSpPr>
          <p:cNvPr id="18" name="等腰三角形 17"/>
          <p:cNvSpPr/>
          <p:nvPr/>
        </p:nvSpPr>
        <p:spPr>
          <a:xfrm>
            <a:off x="72424" y="745184"/>
            <a:ext cx="289560" cy="23622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2275" y="1220560"/>
            <a:ext cx="3658003" cy="255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3048" y="1219826"/>
            <a:ext cx="2467940" cy="256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41768" y="4007337"/>
            <a:ext cx="3218992" cy="211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5241" y="3996385"/>
            <a:ext cx="3076009" cy="210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1485155" y="4946790"/>
          <a:ext cx="9342790" cy="1463063"/>
        </p:xfrm>
        <a:graphic>
          <a:graphicData uri="http://schemas.openxmlformats.org/drawingml/2006/table">
            <a:tbl>
              <a:tblPr/>
              <a:tblGrid>
                <a:gridCol w="2816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1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4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386">
                <a:tc>
                  <a:txBody>
                    <a:bodyPr/>
                    <a:lstStyle>
                      <a:lvl1pPr marL="0" lvl="0" indent="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457200" lvl="1" indent="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914400" lvl="2" indent="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371600" lvl="3" indent="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1828800" lvl="4" indent="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Part thickness  Data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457200" lvl="1" indent="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914400" lvl="2" indent="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371600" lvl="3" indent="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1828800" lvl="4" indent="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algn="ctr" defTabSz="914400" rtl="0" eaLnBrk="0" latinLnBrk="0" hangingPunct="0">
                        <a:spcBef>
                          <a:spcPct val="20000"/>
                        </a:spcBef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Measuring result</a:t>
                      </a:r>
                      <a:endParaRPr kumimoji="0" lang="en-US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457200" lvl="1" indent="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914400" lvl="2" indent="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371600" lvl="3" indent="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1828800" lvl="4" indent="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algn="ctr" defTabSz="914400" rtl="0" eaLnBrk="0" latinLnBrk="0" hangingPunct="0">
                        <a:spcBef>
                          <a:spcPct val="20000"/>
                        </a:spcBef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Remark</a:t>
                      </a:r>
                      <a:endParaRPr kumimoji="0" lang="en-US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714">
                <a:tc>
                  <a:txBody>
                    <a:bodyPr/>
                    <a:lstStyle>
                      <a:lvl1pPr marL="0" lvl="0" indent="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457200" lvl="1" indent="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914400" lvl="2" indent="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371600" lvl="3" indent="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1828800" lvl="4" indent="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Part thickness</a:t>
                      </a: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(mm)</a:t>
                      </a:r>
                      <a:endParaRPr kumimoji="0" lang="en-US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2.4~6.54</a:t>
                      </a:r>
                    </a:p>
                  </a:txBody>
                  <a:tcPr anchor="ctr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lvl="0" indent="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457200" lvl="1" indent="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914400" lvl="2" indent="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371600" lvl="3" indent="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1828800" lvl="4" indent="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714">
                <a:tc>
                  <a:txBody>
                    <a:bodyPr/>
                    <a:lstStyle>
                      <a:lvl1pPr marL="0" lvl="0" indent="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marL="457200" lvl="1" indent="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marL="914400" lvl="2" indent="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marL="1371600" lvl="3" indent="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marL="1828800" lvl="4" indent="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600" b="1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Part Volume</a:t>
                      </a: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(cm³)</a:t>
                      </a:r>
                      <a:endParaRPr kumimoji="0" lang="en-US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30.1*2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249">
                <a:tc>
                  <a:txBody>
                    <a:bodyPr/>
                    <a:lstStyle/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Part  Size</a:t>
                      </a: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(mm)</a:t>
                      </a:r>
                      <a:endParaRPr kumimoji="0" lang="en-US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71.5*85.6*35.0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479480" y="676301"/>
            <a:ext cx="6223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Part thickness</a:t>
            </a:r>
            <a:endParaRPr lang="zh-CN" altLang="en-US" b="1" dirty="0"/>
          </a:p>
        </p:txBody>
      </p:sp>
      <p:sp>
        <p:nvSpPr>
          <p:cNvPr id="9" name="等腰三角形 8"/>
          <p:cNvSpPr/>
          <p:nvPr/>
        </p:nvSpPr>
        <p:spPr>
          <a:xfrm>
            <a:off x="72424" y="745184"/>
            <a:ext cx="289560" cy="23622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" y="1015365"/>
            <a:ext cx="11830050" cy="3886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79480" y="676301"/>
            <a:ext cx="6223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Initial Nozzle/Gate Locations and sizes</a:t>
            </a:r>
            <a:endParaRPr lang="zh-CN" altLang="en-US" b="1" dirty="0"/>
          </a:p>
        </p:txBody>
      </p:sp>
      <p:sp>
        <p:nvSpPr>
          <p:cNvPr id="17" name="等腰三角形 16"/>
          <p:cNvSpPr/>
          <p:nvPr/>
        </p:nvSpPr>
        <p:spPr>
          <a:xfrm>
            <a:off x="72424" y="745184"/>
            <a:ext cx="289560" cy="23622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283660" y="5779894"/>
            <a:ext cx="625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Gate Locations and sizes</a:t>
            </a:r>
            <a:r>
              <a:rPr lang="zh-CN" altLang="en-US" dirty="0"/>
              <a:t> </a:t>
            </a:r>
            <a:r>
              <a:rPr lang="en-US" altLang="zh-CN" dirty="0"/>
              <a:t>reference</a:t>
            </a:r>
            <a:r>
              <a:rPr lang="zh-CN" altLang="en-US" dirty="0"/>
              <a:t> </a:t>
            </a:r>
            <a:r>
              <a:rPr lang="en-US" altLang="zh-CN" dirty="0"/>
              <a:t>3D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80975" y="1242695"/>
            <a:ext cx="11830050" cy="4371975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 flipH="1" flipV="1">
            <a:off x="7111365" y="4836795"/>
            <a:ext cx="181610" cy="326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178040" y="5028565"/>
            <a:ext cx="1149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Gate D1.5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7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56315874"/>
              </p:ext>
            </p:extLst>
          </p:nvPr>
        </p:nvGraphicFramePr>
        <p:xfrm>
          <a:off x="1148570" y="1526268"/>
          <a:ext cx="9751802" cy="4304163"/>
        </p:xfrm>
        <a:graphic>
          <a:graphicData uri="http://schemas.openxmlformats.org/drawingml/2006/table">
            <a:tbl>
              <a:tblPr/>
              <a:tblGrid>
                <a:gridCol w="5949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2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2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Filling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1.0 s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Mold Temperature (</a:t>
                      </a: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℃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)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80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Melt Temperature (</a:t>
                      </a: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℃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)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280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7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Use mold temperature controller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Yes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Velocity/Pressure Transfer (% volume)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98%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Packing Pressure /</a:t>
                      </a:r>
                      <a:r>
                        <a:rPr kumimoji="0" lang="en-US" altLang="zh-CN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MPa</a:t>
                      </a:r>
                      <a:endParaRPr kumimoji="0" lang="en-US" altLang="zh-CN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89+45</a:t>
                      </a:r>
                      <a:endParaRPr kumimoji="0" lang="en-US" altLang="zh-CN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8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Packing  Profile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2+5 s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479480" y="676301"/>
            <a:ext cx="6223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b="1" dirty="0">
                <a:sym typeface="Arial" panose="020B0604020202020204" pitchFamily="34" charset="0"/>
              </a:rPr>
              <a:t>Molding Technological Parameter</a:t>
            </a:r>
            <a:endParaRPr lang="en-US" altLang="zh-CN" b="1" dirty="0"/>
          </a:p>
        </p:txBody>
      </p:sp>
      <p:sp>
        <p:nvSpPr>
          <p:cNvPr id="7" name="等腰三角形 6"/>
          <p:cNvSpPr/>
          <p:nvPr/>
        </p:nvSpPr>
        <p:spPr>
          <a:xfrm>
            <a:off x="72424" y="745184"/>
            <a:ext cx="289560" cy="23622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79480" y="676301"/>
            <a:ext cx="6223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b="1" dirty="0">
                <a:sym typeface="Arial" panose="020B0604020202020204" pitchFamily="34" charset="0"/>
              </a:rPr>
              <a:t>Fill time</a:t>
            </a:r>
          </a:p>
        </p:txBody>
      </p:sp>
      <p:sp>
        <p:nvSpPr>
          <p:cNvPr id="9" name="等腰三角形 8"/>
          <p:cNvSpPr/>
          <p:nvPr/>
        </p:nvSpPr>
        <p:spPr>
          <a:xfrm>
            <a:off x="72424" y="745184"/>
            <a:ext cx="289560" cy="23622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0" name="Group 14"/>
          <p:cNvGraphicFramePr>
            <a:graphicFrameLocks noGrp="1"/>
          </p:cNvGraphicFramePr>
          <p:nvPr/>
        </p:nvGraphicFramePr>
        <p:xfrm>
          <a:off x="1186004" y="5707302"/>
          <a:ext cx="9995020" cy="699135"/>
        </p:xfrm>
        <a:graphic>
          <a:graphicData uri="http://schemas.openxmlformats.org/drawingml/2006/table">
            <a:tbl>
              <a:tblPr/>
              <a:tblGrid>
                <a:gridCol w="1736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8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91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Results Explanation: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L="91447" marR="91447"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Fill time Contour can be seen the flow whether balance and whether sluggish.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L="91447" marR="91447"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1166495"/>
            <a:ext cx="11830050" cy="4371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79480" y="676301"/>
            <a:ext cx="6223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b="1" dirty="0">
                <a:sym typeface="Arial" panose="020B0604020202020204" pitchFamily="34" charset="0"/>
              </a:rPr>
              <a:t>Fill time – Animation</a:t>
            </a:r>
          </a:p>
        </p:txBody>
      </p:sp>
      <p:sp>
        <p:nvSpPr>
          <p:cNvPr id="9" name="等腰三角形 8"/>
          <p:cNvSpPr/>
          <p:nvPr/>
        </p:nvSpPr>
        <p:spPr>
          <a:xfrm>
            <a:off x="72424" y="745184"/>
            <a:ext cx="289560" cy="23622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1" name="Group 14"/>
          <p:cNvGraphicFramePr>
            <a:graphicFrameLocks noGrp="1"/>
          </p:cNvGraphicFramePr>
          <p:nvPr/>
        </p:nvGraphicFramePr>
        <p:xfrm>
          <a:off x="1186004" y="5707302"/>
          <a:ext cx="9995020" cy="699135"/>
        </p:xfrm>
        <a:graphic>
          <a:graphicData uri="http://schemas.openxmlformats.org/drawingml/2006/table">
            <a:tbl>
              <a:tblPr/>
              <a:tblGrid>
                <a:gridCol w="1736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8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91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Results Explanation:</a:t>
                      </a:r>
                      <a:endParaRPr kumimoji="0" lang="zh-CN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L="91447" marR="91447"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Shift +F5 play animation</a:t>
                      </a:r>
                      <a:r>
                        <a:rPr kumimoji="0" lang="zh-CN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，</a:t>
                      </a:r>
                      <a:r>
                        <a:rPr kumimoji="0" lang="en-US" altLang="zh-CN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  <a:sym typeface="Arial" panose="020B0604020202020204" pitchFamily="34" charset="0"/>
                        </a:rPr>
                        <a:t>the melt flow situation&amp; weld line &amp; air trap can find.</a:t>
                      </a:r>
                    </a:p>
                  </a:txBody>
                  <a:tcPr marL="91447" marR="91447" marT="45693" marB="456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1185545"/>
            <a:ext cx="11830050" cy="4371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Y0NzQ3NGI4ZTEyNTQ1ZjMyN2E3MDY4MWVhZWI2ODcifQ=="/>
  <p:tag name="KSO_WPP_MARK_KEY" val="91000b4a-1d68-41a4-90b1-895e89aba94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b18feab-2050-4673-9b51-9ed7fa5f354f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5fadbe4-6d94-4dff-a1ae-1238ecec4106}"/>
  <p:tag name="TABLE_ENDDRAG_ORIGIN_RECT" val="845*415"/>
  <p:tag name="TABLE_ENDDRAG_RECT" val="11*84*845*4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d543fb6-fed1-431c-a621-af1545c874e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8c34f94-bbc9-4b2e-a237-0e8f63d2bd8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85,&quot;width&quot;:18630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e02dbf3-869b-4d52-9cbb-a08792b67d5a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2f15f67-ef36-45d4-a0b9-1ce7b9f9595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2269f1e-a22b-4bba-85eb-1f83f9bcc66d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ce7ef2f-49e4-4464-8ae8-610c0c7ad9a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70d8707-e1af-4a3a-975f-d6c1954e9a9f}"/>
</p:tagLst>
</file>

<file path=ppt/theme/theme1.xml><?xml version="1.0" encoding="utf-8"?>
<a:theme xmlns:a="http://schemas.openxmlformats.org/drawingml/2006/main" name="Office 主题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>
            <a:lumMod val="5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907</Words>
  <Application>Microsoft Office PowerPoint</Application>
  <PresentationFormat>宽屏</PresentationFormat>
  <Paragraphs>197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kan</dc:creator>
  <cp:lastModifiedBy>dell</cp:lastModifiedBy>
  <cp:revision>533</cp:revision>
  <dcterms:created xsi:type="dcterms:W3CDTF">2013-10-25T14:41:00Z</dcterms:created>
  <dcterms:modified xsi:type="dcterms:W3CDTF">2022-12-14T16:04:54Z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6552D9D6CD514F198E5BF6291920FA42</vt:lpwstr>
  </property>
</Properties>
</file>