
<file path=[Content_Types].xml><?xml version="1.0" encoding="utf-8"?>
<Types xmlns="http://schemas.openxmlformats.org/package/2006/content-types">
  <Default Extension="jpeg" ContentType="image/jpe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5" r:id="rId3"/>
    <p:sldId id="309" r:id="rId5"/>
    <p:sldId id="256" r:id="rId6"/>
    <p:sldId id="273" r:id="rId7"/>
    <p:sldId id="310" r:id="rId8"/>
    <p:sldId id="261" r:id="rId9"/>
    <p:sldId id="315" r:id="rId10"/>
    <p:sldId id="316" r:id="rId11"/>
    <p:sldId id="317" r:id="rId12"/>
    <p:sldId id="318" r:id="rId13"/>
    <p:sldId id="319" r:id="rId14"/>
    <p:sldId id="321" r:id="rId15"/>
    <p:sldId id="322" r:id="rId16"/>
    <p:sldId id="324" r:id="rId17"/>
    <p:sldId id="323" r:id="rId18"/>
    <p:sldId id="320" r:id="rId19"/>
    <p:sldId id="260"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1785"/>
    <a:srgbClr val="0E388C"/>
    <a:srgbClr val="9038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0668" autoAdjust="0"/>
  </p:normalViewPr>
  <p:slideViewPr>
    <p:cSldViewPr snapToGrid="0">
      <p:cViewPr>
        <p:scale>
          <a:sx n="90" d="100"/>
          <a:sy n="90" d="100"/>
        </p:scale>
        <p:origin x="678"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A22693-12CC-479A-A68E-E8B0E09E537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BF245-A9E5-409D-8111-6A0B34A6322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B9BF245-A9E5-409D-8111-6A0B34A6322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B9BF245-A9E5-409D-8111-6A0B34A6322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白色底通用">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tiff"/></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tif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3.tif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tif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5.tif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6.tif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7.tif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8.tif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9.tif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2000" cy="6856781"/>
          </a:xfrm>
          <a:prstGeom prst="rect">
            <a:avLst/>
          </a:prstGeom>
        </p:spPr>
      </p:pic>
      <p:grpSp>
        <p:nvGrpSpPr>
          <p:cNvPr id="12" name="组合 11"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GrpSpPr/>
          <p:nvPr/>
        </p:nvGrpSpPr>
        <p:grpSpPr>
          <a:xfrm>
            <a:off x="829945" y="1595425"/>
            <a:ext cx="10076180" cy="3013710"/>
            <a:chOff x="2253812" y="2284388"/>
            <a:chExt cx="7684379" cy="3013583"/>
          </a:xfrm>
        </p:grpSpPr>
        <p:sp>
          <p:nvSpPr>
            <p:cNvPr id="3" name="文本框 2"/>
            <p:cNvSpPr txBox="1"/>
            <p:nvPr/>
          </p:nvSpPr>
          <p:spPr>
            <a:xfrm>
              <a:off x="2253812" y="2284388"/>
              <a:ext cx="7684379" cy="1445199"/>
            </a:xfrm>
            <a:prstGeom prst="rect">
              <a:avLst/>
            </a:prstGeom>
            <a:noFill/>
          </p:spPr>
          <p:txBody>
            <a:bodyPr wrap="square" rtlCol="0" anchor="ctr">
              <a:spAutoFit/>
            </a:bodyPr>
            <a:lstStyle/>
            <a:p>
              <a:pPr algn="dist"/>
              <a:r>
                <a:rPr lang="zh-CN" altLang="en-US" sz="8800" b="1" dirty="0" smtClean="0">
                  <a:solidFill>
                    <a:schemeClr val="bg1"/>
                  </a:solidFill>
                  <a:effectLst>
                    <a:glow rad="1193800">
                      <a:schemeClr val="accent1">
                        <a:alpha val="41000"/>
                      </a:schemeClr>
                    </a:glow>
                  </a:effectLst>
                  <a:latin typeface="微软雅黑" panose="020B0503020204020204" charset="-122"/>
                  <a:ea typeface="微软雅黑" panose="020B0503020204020204" charset="-122"/>
                  <a:cs typeface="微软雅黑" panose="020B0503020204020204" charset="-122"/>
                  <a:sym typeface="+mn-lt"/>
                </a:rPr>
                <a:t>高分子</a:t>
              </a:r>
              <a:r>
                <a:rPr lang="en-US" altLang="zh-CN" sz="8800" b="1" dirty="0" smtClean="0">
                  <a:solidFill>
                    <a:schemeClr val="bg1"/>
                  </a:solidFill>
                  <a:effectLst>
                    <a:glow rad="1193800">
                      <a:schemeClr val="accent1">
                        <a:alpha val="41000"/>
                      </a:schemeClr>
                    </a:glow>
                  </a:effectLst>
                  <a:latin typeface="微软雅黑" panose="020B0503020204020204" charset="-122"/>
                  <a:ea typeface="微软雅黑" panose="020B0503020204020204" charset="-122"/>
                  <a:cs typeface="微软雅黑" panose="020B0503020204020204" charset="-122"/>
                  <a:sym typeface="+mn-lt"/>
                </a:rPr>
                <a:t>SOLA</a:t>
              </a:r>
              <a:r>
                <a:rPr lang="zh-CN" altLang="en-US" sz="8800" b="1" dirty="0" smtClean="0">
                  <a:solidFill>
                    <a:schemeClr val="bg1"/>
                  </a:solidFill>
                  <a:effectLst>
                    <a:glow rad="1193800">
                      <a:schemeClr val="accent1">
                        <a:alpha val="41000"/>
                      </a:schemeClr>
                    </a:glow>
                  </a:effectLst>
                  <a:latin typeface="微软雅黑" panose="020B0503020204020204" charset="-122"/>
                  <a:ea typeface="微软雅黑" panose="020B0503020204020204" charset="-122"/>
                  <a:cs typeface="微软雅黑" panose="020B0503020204020204" charset="-122"/>
                  <a:sym typeface="+mn-lt"/>
                </a:rPr>
                <a:t>纤维杯</a:t>
              </a:r>
              <a:endParaRPr lang="zh-CN" altLang="en-US" sz="8800" b="1" dirty="0" smtClean="0">
                <a:solidFill>
                  <a:schemeClr val="bg1"/>
                </a:solidFill>
                <a:effectLst>
                  <a:glow rad="1193800">
                    <a:schemeClr val="accent1">
                      <a:alpha val="41000"/>
                    </a:schemeClr>
                  </a:glow>
                </a:effectLst>
                <a:latin typeface="微软雅黑" panose="020B0503020204020204" charset="-122"/>
                <a:ea typeface="微软雅黑" panose="020B0503020204020204" charset="-122"/>
                <a:cs typeface="微软雅黑" panose="020B0503020204020204" charset="-122"/>
                <a:sym typeface="+mn-lt"/>
              </a:endParaRPr>
            </a:p>
          </p:txBody>
        </p:sp>
        <p:sp>
          <p:nvSpPr>
            <p:cNvPr id="4" name="矩形 3"/>
            <p:cNvSpPr/>
            <p:nvPr/>
          </p:nvSpPr>
          <p:spPr>
            <a:xfrm>
              <a:off x="4023331" y="3729587"/>
              <a:ext cx="4490141" cy="1568384"/>
            </a:xfrm>
            <a:prstGeom prst="rect">
              <a:avLst/>
            </a:prstGeom>
            <a:noFill/>
          </p:spPr>
          <p:txBody>
            <a:bodyPr wrap="square" rtlCol="0" anchor="ctr">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lang="en-US" altLang="zh-CN" sz="4800" kern="0">
                  <a:solidFill>
                    <a:schemeClr val="bg1"/>
                  </a:solidFill>
                  <a:effectLst>
                    <a:outerShdw blurRad="165100" dist="88900" dir="2700000" algn="tl">
                      <a:srgbClr val="000000">
                        <a:alpha val="14000"/>
                      </a:srgbClr>
                    </a:outerShdw>
                  </a:effectLst>
                  <a:latin typeface="+mn-ea"/>
                  <a:sym typeface="+mn-ea"/>
                </a:rPr>
                <a:t>Tengfei Technology    </a:t>
              </a:r>
              <a:endParaRPr kumimoji="0" lang="en-US" altLang="zh-CN" sz="4800" b="0" i="0" u="none" strike="noStrike" kern="0" cap="none" spc="0" normalizeH="0" baseline="0">
                <a:solidFill>
                  <a:schemeClr val="bg1"/>
                </a:solidFill>
                <a:effectLst>
                  <a:outerShdw blurRad="165100" dist="88900" dir="2700000" algn="tl">
                    <a:srgbClr val="000000">
                      <a:alpha val="14000"/>
                    </a:srgbClr>
                  </a:outerShdw>
                </a:effectLst>
                <a:latin typeface="+mn-ea"/>
              </a:endParaRPr>
            </a:p>
            <a:p>
              <a:pPr marL="0" marR="0" lvl="0" indent="0" algn="just" defTabSz="914400" eaLnBrk="1" fontAlgn="auto" latinLnBrk="0" hangingPunct="1">
                <a:lnSpc>
                  <a:spcPct val="100000"/>
                </a:lnSpc>
                <a:spcBef>
                  <a:spcPts val="0"/>
                </a:spcBef>
                <a:spcAft>
                  <a:spcPts val="0"/>
                </a:spcAft>
                <a:buClrTx/>
                <a:buSzTx/>
                <a:buFontTx/>
                <a:buNone/>
                <a:defRPr/>
              </a:pPr>
              <a:r>
                <a:rPr lang="en-US" altLang="zh-CN" sz="4800" kern="0">
                  <a:solidFill>
                    <a:schemeClr val="bg1"/>
                  </a:solidFill>
                  <a:effectLst>
                    <a:outerShdw blurRad="165100" dist="88900" dir="2700000" algn="tl">
                      <a:srgbClr val="000000">
                        <a:alpha val="14000"/>
                      </a:srgbClr>
                    </a:outerShdw>
                  </a:effectLst>
                  <a:latin typeface="+mn-ea"/>
                  <a:sym typeface="+mn-ea"/>
                </a:rPr>
                <a:t>born for innovation</a:t>
              </a:r>
              <a:endParaRPr lang="zh-CN" altLang="en-US" sz="4800" dirty="0">
                <a:solidFill>
                  <a:schemeClr val="bg1"/>
                </a:solidFill>
                <a:cs typeface="+mn-ea"/>
                <a:sym typeface="+mn-lt"/>
              </a:endParaRPr>
            </a:p>
          </p:txBody>
        </p:sp>
      </p:grpSp>
      <p:sp>
        <p:nvSpPr>
          <p:cNvPr id="10" name="圆角矩形 9"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10745" y="6658233"/>
            <a:ext cx="691116"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cs typeface="+mn-ea"/>
              <a:sym typeface="+mn-lt"/>
            </a:endParaRPr>
          </a:p>
        </p:txBody>
      </p:sp>
      <p:sp>
        <p:nvSpPr>
          <p:cNvPr id="11" name="文本框 1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136318" y="6280291"/>
            <a:ext cx="1384139" cy="368300"/>
          </a:xfrm>
          <a:prstGeom prst="rect">
            <a:avLst/>
          </a:prstGeom>
          <a:noFill/>
        </p:spPr>
        <p:txBody>
          <a:bodyPr wrap="square" rtlCol="0">
            <a:spAutoFit/>
          </a:bodyPr>
          <a:lstStyle/>
          <a:p>
            <a:r>
              <a:rPr lang="en-US" altLang="zh-CN" b="1" dirty="0" smtClean="0">
                <a:solidFill>
                  <a:schemeClr val="bg1"/>
                </a:solidFill>
                <a:cs typeface="+mn-ea"/>
                <a:sym typeface="+mn-lt"/>
              </a:rPr>
              <a:t>2018.12.1</a:t>
            </a:r>
            <a:endParaRPr lang="zh-CN" altLang="en-US" b="1" dirty="0">
              <a:solidFill>
                <a:schemeClr val="bg1"/>
              </a:solidFill>
              <a:cs typeface="+mn-ea"/>
              <a:sym typeface="+mn-lt"/>
            </a:endParaRPr>
          </a:p>
        </p:txBody>
      </p:sp>
      <p:sp>
        <p:nvSpPr>
          <p:cNvPr id="13" name="e7d195523061f1c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hidden="1"/>
          <p:cNvSpPr txBox="1"/>
          <p:nvPr/>
        </p:nvSpPr>
        <p:spPr>
          <a:xfrm>
            <a:off x="-355600" y="1803400"/>
            <a:ext cx="303929" cy="1016000"/>
          </a:xfrm>
          <a:prstGeom prst="rect">
            <a:avLst/>
          </a:prstGeom>
          <a:noFill/>
        </p:spPr>
        <p:txBody>
          <a:bodyPr vert="wordArtVert" rtlCol="0">
            <a:spAutoFit/>
          </a:bodyPr>
          <a:lstStyle/>
          <a:p>
            <a:r>
              <a:rPr lang="en-US" altLang="zh-CN" sz="100" smtClean="0"/>
              <a:t>e7d195523061f1c0e2cac65f4dd4433153f92df889a18366F7F588708899D2B8337A17DFF031C9E359225D404DCFAE6B97455D30B1C4889A236C2AA0176A2F984F900BAE4E2769C09A4D5B72418EC10D7FFAFCB6B2A80B86DCB47F39CC2557B19273C029B21A1826328D9031490585AA52EF18F95A8CF8717EEC1E6099C95118DB44AF818D9AD66C</a:t>
            </a:r>
            <a:endParaRPr lang="zh-CN" altLang="en-US" sz="100"/>
          </a:p>
        </p:txBody>
      </p:sp>
      <p:pic>
        <p:nvPicPr>
          <p:cNvPr id="48" name="图片 47" descr="腾飞Logo"/>
          <p:cNvPicPr>
            <a:picLocks noChangeAspect="1"/>
          </p:cNvPicPr>
          <p:nvPr/>
        </p:nvPicPr>
        <p:blipFill>
          <a:blip r:embed="rId2" cstate="print"/>
          <a:stretch>
            <a:fillRect/>
          </a:stretch>
        </p:blipFill>
        <p:spPr>
          <a:xfrm>
            <a:off x="10762615" y="106045"/>
            <a:ext cx="1358265" cy="1164590"/>
          </a:xfrm>
          <a:prstGeom prst="rect">
            <a:avLst/>
          </a:prstGeom>
        </p:spPr>
      </p:pic>
      <p:sp>
        <p:nvSpPr>
          <p:cNvPr id="15" name="椭圆 14"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4816475" y="4704080"/>
            <a:ext cx="1861185" cy="16941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 name="图片 13" descr="微信图片_20181127111539"/>
          <p:cNvPicPr>
            <a:picLocks noChangeAspect="1"/>
          </p:cNvPicPr>
          <p:nvPr/>
        </p:nvPicPr>
        <p:blipFill>
          <a:blip r:embed="rId3"/>
          <a:stretch>
            <a:fillRect/>
          </a:stretch>
        </p:blipFill>
        <p:spPr>
          <a:xfrm>
            <a:off x="5075555" y="4827905"/>
            <a:ext cx="1343660" cy="130365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PicPr>
            <a:picLocks noChangeAspect="1"/>
          </p:cNvPicPr>
          <p:nvPr/>
        </p:nvPicPr>
        <p:blipFill rotWithShape="1">
          <a:blip r:embed="rId1" cstate="print">
            <a:extLst>
              <a:ext uri="{28A0092B-C50C-407E-A947-70E740481C1C}">
                <a14:useLocalDpi xmlns:a14="http://schemas.microsoft.com/office/drawing/2010/main" val="0"/>
              </a:ext>
            </a:extLst>
          </a:blip>
          <a:srcRect l="21880" r="21880" b="12573"/>
          <a:stretch>
            <a:fillRect/>
          </a:stretch>
        </p:blipFill>
        <p:spPr>
          <a:xfrm rot="2070269">
            <a:off x="-2006014" y="3053622"/>
            <a:ext cx="5812539" cy="5812539"/>
          </a:xfrm>
          <a:prstGeom prst="blockArc">
            <a:avLst>
              <a:gd name="adj1" fmla="val 10800000"/>
              <a:gd name="adj2" fmla="val 2450962"/>
              <a:gd name="adj3" fmla="val 12877"/>
            </a:avLst>
          </a:prstGeom>
        </p:spPr>
      </p:pic>
      <p:sp>
        <p:nvSpPr>
          <p:cNvPr id="9" name="文本框 8"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285750" y="5452110"/>
            <a:ext cx="3544570" cy="768350"/>
          </a:xfrm>
          <a:prstGeom prst="rect">
            <a:avLst/>
          </a:prstGeom>
          <a:noFill/>
        </p:spPr>
        <p:txBody>
          <a:bodyPr wrap="square" rtlCol="0">
            <a:spAutoFit/>
          </a:bodyPr>
          <a:lstStyle/>
          <a:p>
            <a:r>
              <a:rPr lang="en-US" sz="4400" b="1" dirty="0" smtClean="0">
                <a:latin typeface="微软雅黑" panose="020B0503020204020204" charset="-122"/>
                <a:ea typeface="微软雅黑" panose="020B0503020204020204" charset="-122"/>
                <a:cs typeface="微软雅黑" panose="020B0503020204020204" charset="-122"/>
                <a:sym typeface="+mn-lt"/>
              </a:rPr>
              <a:t>10</a:t>
            </a:r>
            <a:r>
              <a:rPr lang="zh-CN" sz="4400" b="1" dirty="0" smtClean="0">
                <a:latin typeface="微软雅黑" panose="020B0503020204020204" charset="-122"/>
                <a:ea typeface="微软雅黑" panose="020B0503020204020204" charset="-122"/>
                <a:cs typeface="微软雅黑" panose="020B0503020204020204" charset="-122"/>
                <a:sym typeface="+mn-lt"/>
              </a:rPr>
              <a:t>年创新</a:t>
            </a:r>
            <a:endParaRPr lang="zh-CN" altLang="zh-CN" sz="4400" b="1" dirty="0" smtClean="0">
              <a:latin typeface="微软雅黑" panose="020B0503020204020204" charset="-122"/>
              <a:ea typeface="微软雅黑" panose="020B0503020204020204" charset="-122"/>
              <a:cs typeface="微软雅黑" panose="020B0503020204020204" charset="-122"/>
              <a:sym typeface="+mn-lt"/>
            </a:endParaRPr>
          </a:p>
        </p:txBody>
      </p:sp>
      <p:sp>
        <p:nvSpPr>
          <p:cNvPr id="10" name="Freeform 25"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a:spLocks noEditPoints="1"/>
          </p:cNvSpPr>
          <p:nvPr/>
        </p:nvSpPr>
        <p:spPr bwMode="auto">
          <a:xfrm>
            <a:off x="1026800" y="4493649"/>
            <a:ext cx="958410" cy="958410"/>
          </a:xfrm>
          <a:custGeom>
            <a:avLst/>
            <a:gdLst>
              <a:gd name="T0" fmla="*/ 181 w 256"/>
              <a:gd name="T1" fmla="*/ 151 h 256"/>
              <a:gd name="T2" fmla="*/ 175 w 256"/>
              <a:gd name="T3" fmla="*/ 150 h 256"/>
              <a:gd name="T4" fmla="*/ 130 w 256"/>
              <a:gd name="T5" fmla="*/ 181 h 256"/>
              <a:gd name="T6" fmla="*/ 126 w 256"/>
              <a:gd name="T7" fmla="*/ 195 h 256"/>
              <a:gd name="T8" fmla="*/ 128 w 256"/>
              <a:gd name="T9" fmla="*/ 208 h 256"/>
              <a:gd name="T10" fmla="*/ 32 w 256"/>
              <a:gd name="T11" fmla="*/ 208 h 256"/>
              <a:gd name="T12" fmla="*/ 56 w 256"/>
              <a:gd name="T13" fmla="*/ 166 h 256"/>
              <a:gd name="T14" fmla="*/ 61 w 256"/>
              <a:gd name="T15" fmla="*/ 155 h 256"/>
              <a:gd name="T16" fmla="*/ 44 w 256"/>
              <a:gd name="T17" fmla="*/ 96 h 256"/>
              <a:gd name="T18" fmla="*/ 0 w 256"/>
              <a:gd name="T19" fmla="*/ 48 h 256"/>
              <a:gd name="T20" fmla="*/ 96 w 256"/>
              <a:gd name="T21" fmla="*/ 48 h 256"/>
              <a:gd name="T22" fmla="*/ 80 w 256"/>
              <a:gd name="T23" fmla="*/ 48 h 256"/>
              <a:gd name="T24" fmla="*/ 16 w 256"/>
              <a:gd name="T25" fmla="*/ 48 h 256"/>
              <a:gd name="T26" fmla="*/ 68 w 256"/>
              <a:gd name="T27" fmla="*/ 108 h 256"/>
              <a:gd name="T28" fmla="*/ 77 w 256"/>
              <a:gd name="T29" fmla="*/ 151 h 256"/>
              <a:gd name="T30" fmla="*/ 66 w 256"/>
              <a:gd name="T31" fmla="*/ 179 h 256"/>
              <a:gd name="T32" fmla="*/ 48 w 256"/>
              <a:gd name="T33" fmla="*/ 208 h 256"/>
              <a:gd name="T34" fmla="*/ 112 w 256"/>
              <a:gd name="T35" fmla="*/ 208 h 256"/>
              <a:gd name="T36" fmla="*/ 109 w 256"/>
              <a:gd name="T37" fmla="*/ 194 h 256"/>
              <a:gd name="T38" fmla="*/ 117 w 256"/>
              <a:gd name="T39" fmla="*/ 171 h 256"/>
              <a:gd name="T40" fmla="*/ 166 w 256"/>
              <a:gd name="T41" fmla="*/ 134 h 256"/>
              <a:gd name="T42" fmla="*/ 190 w 256"/>
              <a:gd name="T43" fmla="*/ 138 h 256"/>
              <a:gd name="T44" fmla="*/ 240 w 256"/>
              <a:gd name="T45" fmla="*/ 112 h 256"/>
              <a:gd name="T46" fmla="*/ 182 w 256"/>
              <a:gd name="T47" fmla="*/ 94 h 256"/>
              <a:gd name="T48" fmla="*/ 161 w 256"/>
              <a:gd name="T49" fmla="*/ 102 h 256"/>
              <a:gd name="T50" fmla="*/ 131 w 256"/>
              <a:gd name="T51" fmla="*/ 90 h 256"/>
              <a:gd name="T52" fmla="*/ 137 w 256"/>
              <a:gd name="T53" fmla="*/ 75 h 256"/>
              <a:gd name="T54" fmla="*/ 171 w 256"/>
              <a:gd name="T55" fmla="*/ 81 h 256"/>
              <a:gd name="T56" fmla="*/ 208 w 256"/>
              <a:gd name="T57" fmla="*/ 64 h 256"/>
              <a:gd name="T58" fmla="*/ 208 w 256"/>
              <a:gd name="T59" fmla="*/ 160 h 256"/>
              <a:gd name="T60" fmla="*/ 100 w 256"/>
              <a:gd name="T61" fmla="*/ 72 h 256"/>
              <a:gd name="T62" fmla="*/ 116 w 256"/>
              <a:gd name="T63"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 h="256">
                <a:moveTo>
                  <a:pt x="208" y="160"/>
                </a:moveTo>
                <a:cubicBezTo>
                  <a:pt x="198" y="160"/>
                  <a:pt x="189" y="157"/>
                  <a:pt x="181" y="151"/>
                </a:cubicBezTo>
                <a:cubicBezTo>
                  <a:pt x="181" y="151"/>
                  <a:pt x="181" y="151"/>
                  <a:pt x="181" y="151"/>
                </a:cubicBezTo>
                <a:cubicBezTo>
                  <a:pt x="179" y="150"/>
                  <a:pt x="177" y="150"/>
                  <a:pt x="175" y="150"/>
                </a:cubicBezTo>
                <a:cubicBezTo>
                  <a:pt x="172" y="150"/>
                  <a:pt x="170" y="151"/>
                  <a:pt x="168" y="152"/>
                </a:cubicBezTo>
                <a:cubicBezTo>
                  <a:pt x="130" y="181"/>
                  <a:pt x="130" y="181"/>
                  <a:pt x="130" y="181"/>
                </a:cubicBezTo>
                <a:cubicBezTo>
                  <a:pt x="130" y="181"/>
                  <a:pt x="130" y="181"/>
                  <a:pt x="130" y="181"/>
                </a:cubicBezTo>
                <a:cubicBezTo>
                  <a:pt x="127" y="183"/>
                  <a:pt x="125" y="191"/>
                  <a:pt x="126" y="195"/>
                </a:cubicBezTo>
                <a:cubicBezTo>
                  <a:pt x="126" y="195"/>
                  <a:pt x="126" y="195"/>
                  <a:pt x="126" y="195"/>
                </a:cubicBezTo>
                <a:cubicBezTo>
                  <a:pt x="127" y="199"/>
                  <a:pt x="128" y="204"/>
                  <a:pt x="128" y="208"/>
                </a:cubicBezTo>
                <a:cubicBezTo>
                  <a:pt x="128" y="235"/>
                  <a:pt x="107" y="256"/>
                  <a:pt x="80" y="256"/>
                </a:cubicBezTo>
                <a:cubicBezTo>
                  <a:pt x="53" y="256"/>
                  <a:pt x="32" y="235"/>
                  <a:pt x="32" y="208"/>
                </a:cubicBezTo>
                <a:cubicBezTo>
                  <a:pt x="32" y="190"/>
                  <a:pt x="42" y="175"/>
                  <a:pt x="56" y="166"/>
                </a:cubicBezTo>
                <a:cubicBezTo>
                  <a:pt x="56" y="166"/>
                  <a:pt x="56" y="166"/>
                  <a:pt x="56" y="166"/>
                </a:cubicBezTo>
                <a:cubicBezTo>
                  <a:pt x="59" y="164"/>
                  <a:pt x="62" y="159"/>
                  <a:pt x="61" y="155"/>
                </a:cubicBezTo>
                <a:cubicBezTo>
                  <a:pt x="61" y="155"/>
                  <a:pt x="61" y="155"/>
                  <a:pt x="61" y="155"/>
                </a:cubicBezTo>
                <a:cubicBezTo>
                  <a:pt x="53" y="113"/>
                  <a:pt x="53" y="113"/>
                  <a:pt x="53" y="113"/>
                </a:cubicBezTo>
                <a:cubicBezTo>
                  <a:pt x="52" y="106"/>
                  <a:pt x="48" y="96"/>
                  <a:pt x="44" y="96"/>
                </a:cubicBezTo>
                <a:cubicBezTo>
                  <a:pt x="44" y="96"/>
                  <a:pt x="44" y="96"/>
                  <a:pt x="44" y="96"/>
                </a:cubicBezTo>
                <a:cubicBezTo>
                  <a:pt x="19" y="94"/>
                  <a:pt x="0" y="73"/>
                  <a:pt x="0" y="48"/>
                </a:cubicBezTo>
                <a:cubicBezTo>
                  <a:pt x="0" y="21"/>
                  <a:pt x="21" y="0"/>
                  <a:pt x="48" y="0"/>
                </a:cubicBezTo>
                <a:cubicBezTo>
                  <a:pt x="75" y="0"/>
                  <a:pt x="96" y="21"/>
                  <a:pt x="96" y="48"/>
                </a:cubicBezTo>
                <a:cubicBezTo>
                  <a:pt x="96" y="52"/>
                  <a:pt x="92" y="56"/>
                  <a:pt x="88" y="56"/>
                </a:cubicBezTo>
                <a:cubicBezTo>
                  <a:pt x="84" y="56"/>
                  <a:pt x="80" y="52"/>
                  <a:pt x="80" y="48"/>
                </a:cubicBezTo>
                <a:cubicBezTo>
                  <a:pt x="80" y="30"/>
                  <a:pt x="66" y="16"/>
                  <a:pt x="48" y="16"/>
                </a:cubicBezTo>
                <a:cubicBezTo>
                  <a:pt x="30" y="16"/>
                  <a:pt x="16" y="30"/>
                  <a:pt x="16" y="48"/>
                </a:cubicBezTo>
                <a:cubicBezTo>
                  <a:pt x="16" y="66"/>
                  <a:pt x="30" y="80"/>
                  <a:pt x="48" y="80"/>
                </a:cubicBezTo>
                <a:cubicBezTo>
                  <a:pt x="57" y="80"/>
                  <a:pt x="65" y="91"/>
                  <a:pt x="68" y="108"/>
                </a:cubicBezTo>
                <a:cubicBezTo>
                  <a:pt x="68" y="108"/>
                  <a:pt x="68" y="108"/>
                  <a:pt x="68" y="108"/>
                </a:cubicBezTo>
                <a:cubicBezTo>
                  <a:pt x="77" y="151"/>
                  <a:pt x="77" y="151"/>
                  <a:pt x="77" y="151"/>
                </a:cubicBezTo>
                <a:cubicBezTo>
                  <a:pt x="77" y="151"/>
                  <a:pt x="77" y="151"/>
                  <a:pt x="77" y="151"/>
                </a:cubicBezTo>
                <a:cubicBezTo>
                  <a:pt x="79" y="165"/>
                  <a:pt x="72" y="176"/>
                  <a:pt x="66" y="179"/>
                </a:cubicBezTo>
                <a:cubicBezTo>
                  <a:pt x="66" y="179"/>
                  <a:pt x="66" y="179"/>
                  <a:pt x="66" y="179"/>
                </a:cubicBezTo>
                <a:cubicBezTo>
                  <a:pt x="55" y="185"/>
                  <a:pt x="48" y="195"/>
                  <a:pt x="48" y="208"/>
                </a:cubicBezTo>
                <a:cubicBezTo>
                  <a:pt x="48" y="226"/>
                  <a:pt x="62" y="240"/>
                  <a:pt x="80" y="240"/>
                </a:cubicBezTo>
                <a:cubicBezTo>
                  <a:pt x="98" y="240"/>
                  <a:pt x="112" y="226"/>
                  <a:pt x="112" y="208"/>
                </a:cubicBezTo>
                <a:cubicBezTo>
                  <a:pt x="112" y="203"/>
                  <a:pt x="111" y="198"/>
                  <a:pt x="109" y="194"/>
                </a:cubicBezTo>
                <a:cubicBezTo>
                  <a:pt x="109" y="194"/>
                  <a:pt x="109" y="194"/>
                  <a:pt x="109" y="194"/>
                </a:cubicBezTo>
                <a:cubicBezTo>
                  <a:pt x="109" y="193"/>
                  <a:pt x="108" y="193"/>
                  <a:pt x="108" y="192"/>
                </a:cubicBezTo>
                <a:cubicBezTo>
                  <a:pt x="106" y="184"/>
                  <a:pt x="109" y="176"/>
                  <a:pt x="117" y="171"/>
                </a:cubicBezTo>
                <a:cubicBezTo>
                  <a:pt x="117" y="170"/>
                  <a:pt x="117" y="170"/>
                  <a:pt x="117" y="170"/>
                </a:cubicBezTo>
                <a:cubicBezTo>
                  <a:pt x="166" y="134"/>
                  <a:pt x="166" y="134"/>
                  <a:pt x="166" y="134"/>
                </a:cubicBezTo>
                <a:cubicBezTo>
                  <a:pt x="171" y="130"/>
                  <a:pt x="180" y="131"/>
                  <a:pt x="189" y="138"/>
                </a:cubicBezTo>
                <a:cubicBezTo>
                  <a:pt x="190" y="138"/>
                  <a:pt x="190" y="138"/>
                  <a:pt x="190" y="138"/>
                </a:cubicBezTo>
                <a:cubicBezTo>
                  <a:pt x="195" y="142"/>
                  <a:pt x="201" y="144"/>
                  <a:pt x="208" y="144"/>
                </a:cubicBezTo>
                <a:cubicBezTo>
                  <a:pt x="226" y="144"/>
                  <a:pt x="240" y="130"/>
                  <a:pt x="240" y="112"/>
                </a:cubicBezTo>
                <a:cubicBezTo>
                  <a:pt x="240" y="94"/>
                  <a:pt x="226" y="80"/>
                  <a:pt x="208" y="80"/>
                </a:cubicBezTo>
                <a:cubicBezTo>
                  <a:pt x="197" y="80"/>
                  <a:pt x="187" y="86"/>
                  <a:pt x="182" y="94"/>
                </a:cubicBezTo>
                <a:cubicBezTo>
                  <a:pt x="181" y="94"/>
                  <a:pt x="181" y="94"/>
                  <a:pt x="181" y="94"/>
                </a:cubicBezTo>
                <a:cubicBezTo>
                  <a:pt x="177" y="101"/>
                  <a:pt x="168" y="104"/>
                  <a:pt x="161" y="102"/>
                </a:cubicBezTo>
                <a:cubicBezTo>
                  <a:pt x="161" y="102"/>
                  <a:pt x="161" y="102"/>
                  <a:pt x="161" y="102"/>
                </a:cubicBezTo>
                <a:cubicBezTo>
                  <a:pt x="131" y="90"/>
                  <a:pt x="131" y="90"/>
                  <a:pt x="131" y="90"/>
                </a:cubicBezTo>
                <a:cubicBezTo>
                  <a:pt x="126" y="89"/>
                  <a:pt x="124" y="84"/>
                  <a:pt x="126" y="80"/>
                </a:cubicBezTo>
                <a:cubicBezTo>
                  <a:pt x="128" y="76"/>
                  <a:pt x="132" y="74"/>
                  <a:pt x="137" y="75"/>
                </a:cubicBezTo>
                <a:cubicBezTo>
                  <a:pt x="158" y="84"/>
                  <a:pt x="158" y="84"/>
                  <a:pt x="158" y="84"/>
                </a:cubicBezTo>
                <a:cubicBezTo>
                  <a:pt x="162" y="85"/>
                  <a:pt x="168" y="85"/>
                  <a:pt x="171" y="81"/>
                </a:cubicBezTo>
                <a:cubicBezTo>
                  <a:pt x="171" y="81"/>
                  <a:pt x="171" y="81"/>
                  <a:pt x="171" y="81"/>
                </a:cubicBezTo>
                <a:cubicBezTo>
                  <a:pt x="180" y="71"/>
                  <a:pt x="193" y="64"/>
                  <a:pt x="208" y="64"/>
                </a:cubicBezTo>
                <a:cubicBezTo>
                  <a:pt x="235" y="64"/>
                  <a:pt x="256" y="85"/>
                  <a:pt x="256" y="112"/>
                </a:cubicBezTo>
                <a:cubicBezTo>
                  <a:pt x="256" y="139"/>
                  <a:pt x="235" y="160"/>
                  <a:pt x="208" y="160"/>
                </a:cubicBezTo>
                <a:close/>
                <a:moveTo>
                  <a:pt x="108" y="80"/>
                </a:moveTo>
                <a:cubicBezTo>
                  <a:pt x="104" y="80"/>
                  <a:pt x="100" y="76"/>
                  <a:pt x="100" y="72"/>
                </a:cubicBezTo>
                <a:cubicBezTo>
                  <a:pt x="100" y="68"/>
                  <a:pt x="104" y="64"/>
                  <a:pt x="108" y="64"/>
                </a:cubicBezTo>
                <a:cubicBezTo>
                  <a:pt x="112" y="64"/>
                  <a:pt x="116" y="68"/>
                  <a:pt x="116" y="72"/>
                </a:cubicBezTo>
                <a:cubicBezTo>
                  <a:pt x="116" y="76"/>
                  <a:pt x="112" y="80"/>
                  <a:pt x="108" y="8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pic>
        <p:nvPicPr>
          <p:cNvPr id="11" name="图片 1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PicPr>
            <a:picLocks noChangeAspect="1"/>
          </p:cNvPicPr>
          <p:nvPr/>
        </p:nvPicPr>
        <p:blipFill rotWithShape="1">
          <a:blip r:embed="rId2" cstate="print">
            <a:extLst>
              <a:ext uri="{28A0092B-C50C-407E-A947-70E740481C1C}">
                <a14:useLocalDpi xmlns:a14="http://schemas.microsoft.com/office/drawing/2010/main" val="0"/>
              </a:ext>
            </a:extLst>
          </a:blip>
          <a:srcRect l="21880" r="21880"/>
          <a:stretch>
            <a:fillRect/>
          </a:stretch>
        </p:blipFill>
        <p:spPr>
          <a:xfrm rot="12791306">
            <a:off x="8220829" y="-3233525"/>
            <a:ext cx="6858000" cy="6858000"/>
          </a:xfrm>
          <a:prstGeom prst="blockArc">
            <a:avLst>
              <a:gd name="adj1" fmla="val 10896050"/>
              <a:gd name="adj2" fmla="val 73971"/>
              <a:gd name="adj3" fmla="val 9963"/>
            </a:avLst>
          </a:prstGeom>
        </p:spPr>
      </p:pic>
      <p:sp>
        <p:nvSpPr>
          <p:cNvPr id="12" name="文本框 11"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9107219" y="376555"/>
            <a:ext cx="2917190" cy="1445260"/>
          </a:xfrm>
          <a:prstGeom prst="rect">
            <a:avLst/>
          </a:prstGeom>
          <a:noFill/>
        </p:spPr>
        <p:txBody>
          <a:bodyPr wrap="none" rtlCol="0">
            <a:spAutoFit/>
          </a:bodyPr>
          <a:lstStyle/>
          <a:p>
            <a:pPr algn="l"/>
            <a:r>
              <a:rPr lang="zh-CN" altLang="en-US" sz="4400" dirty="0" smtClean="0">
                <a:solidFill>
                  <a:schemeClr val="tx1">
                    <a:alpha val="90000"/>
                  </a:schemeClr>
                </a:solidFill>
                <a:latin typeface="微软雅黑" panose="020B0503020204020204" charset="-122"/>
                <a:ea typeface="微软雅黑" panose="020B0503020204020204" charset="-122"/>
                <a:cs typeface="+mn-ea"/>
                <a:sym typeface="+mn-lt"/>
              </a:rPr>
              <a:t>与时俱进</a:t>
            </a:r>
            <a:endParaRPr lang="zh-CN" altLang="en-US" sz="4400" b="1" dirty="0" smtClean="0">
              <a:solidFill>
                <a:schemeClr val="tx1">
                  <a:alpha val="90000"/>
                </a:schemeClr>
              </a:solidFill>
              <a:latin typeface="微软雅黑" panose="020B0503020204020204" charset="-122"/>
              <a:ea typeface="微软雅黑" panose="020B0503020204020204" charset="-122"/>
              <a:cs typeface="+mn-ea"/>
              <a:sym typeface="+mn-lt"/>
            </a:endParaRPr>
          </a:p>
          <a:p>
            <a:pPr algn="l"/>
            <a:r>
              <a:rPr lang="zh-CN" altLang="en-US" sz="4400" b="1" dirty="0" smtClean="0">
                <a:solidFill>
                  <a:schemeClr val="tx1">
                    <a:alpha val="90000"/>
                  </a:schemeClr>
                </a:solidFill>
                <a:latin typeface="微软雅黑" panose="020B0503020204020204" charset="-122"/>
                <a:ea typeface="微软雅黑" panose="020B0503020204020204" charset="-122"/>
                <a:cs typeface="+mn-ea"/>
                <a:sym typeface="+mn-lt"/>
              </a:rPr>
              <a:t>   工匠精神</a:t>
            </a:r>
            <a:endParaRPr lang="zh-CN" altLang="en-US" sz="4400" b="1" dirty="0" smtClean="0">
              <a:solidFill>
                <a:schemeClr val="tx1">
                  <a:alpha val="90000"/>
                </a:schemeClr>
              </a:solidFill>
              <a:latin typeface="微软雅黑" panose="020B0503020204020204" charset="-122"/>
              <a:ea typeface="微软雅黑" panose="020B0503020204020204" charset="-122"/>
              <a:cs typeface="+mn-ea"/>
              <a:sym typeface="+mn-lt"/>
            </a:endParaRPr>
          </a:p>
        </p:txBody>
      </p:sp>
      <p:sp>
        <p:nvSpPr>
          <p:cNvPr id="13" name="矩形 1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900430" y="195580"/>
            <a:ext cx="5039995" cy="1198880"/>
          </a:xfrm>
          <a:prstGeom prst="rect">
            <a:avLst/>
          </a:prstGeom>
        </p:spPr>
        <p:txBody>
          <a:bodyPr wrap="square">
            <a:spAutoFit/>
          </a:bodyPr>
          <a:lstStyle/>
          <a:p>
            <a:pPr>
              <a:lnSpc>
                <a:spcPct val="150000"/>
              </a:lnSpc>
            </a:pPr>
            <a:r>
              <a:rPr lang="en-US" altLang="zh-CN" sz="1600" dirty="0" smtClean="0">
                <a:latin typeface="微软雅黑 Light" panose="020B0502040204020203" charset="-122"/>
                <a:ea typeface="微软雅黑 Light" panose="020B0502040204020203" charset="-122"/>
                <a:cs typeface="微软雅黑 Light" panose="020B0502040204020203" charset="-122"/>
                <a:sym typeface="+mn-lt"/>
              </a:rPr>
              <a:t>    腾飞科技，在2008年开始研究纤维创新材料至今10年，是国内最早开始从事创新纤维材料替代海绵应用的研发企业之一。</a:t>
            </a:r>
            <a:endParaRPr lang="en-US" altLang="zh-CN" sz="1600" dirty="0" smtClean="0">
              <a:latin typeface="微软雅黑 Light" panose="020B0502040204020203" charset="-122"/>
              <a:ea typeface="微软雅黑 Light" panose="020B0502040204020203" charset="-122"/>
              <a:cs typeface="微软雅黑 Light" panose="020B0502040204020203" charset="-122"/>
              <a:sym typeface="+mn-lt"/>
            </a:endParaRPr>
          </a:p>
        </p:txBody>
      </p:sp>
      <p:grpSp>
        <p:nvGrpSpPr>
          <p:cNvPr id="14" name="组合 13"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GrpSpPr/>
          <p:nvPr/>
        </p:nvGrpSpPr>
        <p:grpSpPr>
          <a:xfrm>
            <a:off x="434949" y="343429"/>
            <a:ext cx="381691" cy="617624"/>
            <a:chOff x="237007" y="221111"/>
            <a:chExt cx="465779" cy="753689"/>
          </a:xfrm>
          <a:solidFill>
            <a:schemeClr val="tx1">
              <a:lumMod val="75000"/>
              <a:lumOff val="25000"/>
            </a:schemeClr>
          </a:solidFill>
        </p:grpSpPr>
        <p:sp>
          <p:nvSpPr>
            <p:cNvPr id="15" name="椭圆 14"/>
            <p:cNvSpPr/>
            <p:nvPr/>
          </p:nvSpPr>
          <p:spPr>
            <a:xfrm>
              <a:off x="448181" y="221111"/>
              <a:ext cx="72000" cy="72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6" name="直接连接符 15"/>
            <p:cNvCxnSpPr/>
            <p:nvPr/>
          </p:nvCxnSpPr>
          <p:spPr>
            <a:xfrm flipH="1">
              <a:off x="290501" y="261889"/>
              <a:ext cx="193680" cy="320683"/>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237007" y="524277"/>
              <a:ext cx="72000" cy="72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8" name="直接连接符 17"/>
            <p:cNvCxnSpPr/>
            <p:nvPr/>
          </p:nvCxnSpPr>
          <p:spPr>
            <a:xfrm>
              <a:off x="290501" y="581491"/>
              <a:ext cx="210668" cy="183198"/>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39181" y="712789"/>
              <a:ext cx="72000" cy="72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0" name="直接连接符 19"/>
            <p:cNvCxnSpPr>
              <a:stCxn id="19" idx="5"/>
            </p:cNvCxnSpPr>
            <p:nvPr/>
          </p:nvCxnSpPr>
          <p:spPr>
            <a:xfrm>
              <a:off x="500637" y="774245"/>
              <a:ext cx="175149" cy="173555"/>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630786" y="902800"/>
              <a:ext cx="72000" cy="72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2" name="直接连接符 21"/>
            <p:cNvCxnSpPr>
              <a:stCxn id="21" idx="2"/>
            </p:cNvCxnSpPr>
            <p:nvPr/>
          </p:nvCxnSpPr>
          <p:spPr>
            <a:xfrm flipH="1" flipV="1">
              <a:off x="340034" y="896186"/>
              <a:ext cx="290752" cy="42614"/>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21780" y="855041"/>
              <a:ext cx="72000" cy="72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4" name="直接连接符 23"/>
            <p:cNvCxnSpPr>
              <a:stCxn id="15" idx="4"/>
              <a:endCxn id="23" idx="4"/>
            </p:cNvCxnSpPr>
            <p:nvPr/>
          </p:nvCxnSpPr>
          <p:spPr>
            <a:xfrm flipH="1">
              <a:off x="357780" y="293111"/>
              <a:ext cx="126401" cy="63393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GrpSpPr/>
          <p:nvPr/>
        </p:nvGrpSpPr>
        <p:grpSpPr>
          <a:xfrm>
            <a:off x="3346206" y="926745"/>
            <a:ext cx="7014845" cy="5371465"/>
            <a:chOff x="3172579" y="796705"/>
            <a:chExt cx="7014845" cy="5371465"/>
          </a:xfrm>
        </p:grpSpPr>
        <p:pic>
          <p:nvPicPr>
            <p:cNvPr id="3" name="Picture 11" descr="e7d195523061f1c0e2cac65f4dd4433153f92df889a18366F7F588708899D2B8337A17DFF031C9E359225D404DCFAE6B97455D30B1C4889A236C2AA0176A2F984F900BAE4E2769C09A4D5B72418EC10D53D9B79AC9A033AB759D686C55CD5F22C8AE2B5FBEB799FBA6B83B6D9B7AE0DF24EBDDB800DB457D4B949CC76A351021FC7146B812AB4373"/>
            <p:cNvPicPr>
              <a:picLocks noChangeAspect="1" noChangeArrowheads="1"/>
            </p:cNvPicPr>
            <p:nvPr/>
          </p:nvPicPr>
          <p:blipFill>
            <a:blip r:embed="rId3" cstate="print"/>
            <a:srcRect/>
            <a:stretch>
              <a:fillRect/>
            </a:stretch>
          </p:blipFill>
          <p:spPr bwMode="auto">
            <a:xfrm>
              <a:off x="3172579" y="796705"/>
              <a:ext cx="5499589" cy="4353841"/>
            </a:xfrm>
            <a:prstGeom prst="rect">
              <a:avLst/>
            </a:prstGeom>
            <a:noFill/>
          </p:spPr>
        </p:pic>
        <p:sp>
          <p:nvSpPr>
            <p:cNvPr id="25" name="矩形 24"/>
            <p:cNvSpPr/>
            <p:nvPr/>
          </p:nvSpPr>
          <p:spPr>
            <a:xfrm>
              <a:off x="3747889" y="4599720"/>
              <a:ext cx="6439535" cy="1568450"/>
            </a:xfrm>
            <a:prstGeom prst="rect">
              <a:avLst/>
            </a:prstGeom>
          </p:spPr>
          <p:txBody>
            <a:bodyPr wrap="square">
              <a:spAutoFit/>
            </a:bodyPr>
            <a:lstStyle/>
            <a:p>
              <a:pPr algn="l">
                <a:lnSpc>
                  <a:spcPct val="150000"/>
                </a:lnSpc>
              </a:pPr>
              <a:r>
                <a:rPr lang="en-US" altLang="zh-CN" sz="1600" dirty="0" smtClean="0">
                  <a:latin typeface="微软雅黑 Light" panose="020B0502040204020203" charset="-122"/>
                  <a:ea typeface="微软雅黑 Light" panose="020B0502040204020203" charset="-122"/>
                  <a:cs typeface="微软雅黑 Light" panose="020B0502040204020203" charset="-122"/>
                  <a:sym typeface="+mn-lt"/>
                </a:rPr>
                <a:t>      从第一代产品迭代升级至今的第五代产品，历经5次的设备升级改造，获得国家发明产权专利。</a:t>
              </a:r>
              <a:endParaRPr lang="en-US" altLang="zh-CN" sz="1600" dirty="0" smtClean="0">
                <a:latin typeface="微软雅黑 Light" panose="020B0502040204020203" charset="-122"/>
                <a:ea typeface="微软雅黑 Light" panose="020B0502040204020203" charset="-122"/>
                <a:cs typeface="微软雅黑 Light" panose="020B0502040204020203" charset="-122"/>
                <a:sym typeface="+mn-lt"/>
              </a:endParaRPr>
            </a:p>
            <a:p>
              <a:pPr algn="l">
                <a:lnSpc>
                  <a:spcPct val="150000"/>
                </a:lnSpc>
              </a:pPr>
              <a:r>
                <a:rPr lang="en-US" altLang="zh-CN" sz="1600" dirty="0" smtClean="0">
                  <a:latin typeface="微软雅黑 Light" panose="020B0502040204020203" charset="-122"/>
                  <a:ea typeface="微软雅黑 Light" panose="020B0502040204020203" charset="-122"/>
                  <a:cs typeface="微软雅黑 Light" panose="020B0502040204020203" charset="-122"/>
                  <a:sym typeface="+mn-lt"/>
                </a:rPr>
                <a:t>      我们成功的将创新纤维应用在内衣模杯产品上，高分子SOLA纤维棉能够替代传统海绵并彻底的解决纤维杯洗水变形和塌陷的问题；</a:t>
              </a:r>
              <a:endParaRPr lang="en-US" altLang="zh-CN" sz="1600" dirty="0" smtClean="0">
                <a:latin typeface="微软雅黑 Light" panose="020B0502040204020203" charset="-122"/>
                <a:ea typeface="微软雅黑 Light" panose="020B0502040204020203" charset="-122"/>
                <a:cs typeface="微软雅黑 Light" panose="020B0502040204020203" charset="-122"/>
                <a:sym typeface="+mn-lt"/>
              </a:endParaRPr>
            </a:p>
          </p:txBody>
        </p:sp>
      </p:grpSp>
      <p:sp>
        <p:nvSpPr>
          <p:cNvPr id="27" name="e7d195523061f1c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hidden="1"/>
          <p:cNvSpPr txBox="1"/>
          <p:nvPr/>
        </p:nvSpPr>
        <p:spPr>
          <a:xfrm>
            <a:off x="-355600" y="1803400"/>
            <a:ext cx="303929" cy="1016000"/>
          </a:xfrm>
          <a:prstGeom prst="rect">
            <a:avLst/>
          </a:prstGeom>
          <a:noFill/>
        </p:spPr>
        <p:txBody>
          <a:bodyPr vert="wordArtVert" rtlCol="0">
            <a:spAutoFit/>
          </a:bodyPr>
          <a:lstStyle/>
          <a:p>
            <a:r>
              <a:rPr lang="en-US" altLang="zh-CN" sz="100" smtClean="0"/>
              <a:t>e7d195523061f1c0e2cac65f4dd4433153f92df889a18366F7F588708899D2B8337A17DFF031C9E359225D404DCFAE6B97455D30B1C4889A236C2AA0176A2F984F900BAE4E2769C09A4D5B72418EC10D7FFAFCB6B2A80B86DCB47F39CC2557B19273C029B21A1826328D9031490585AA52EF18F95A8CF8717EEC1E6099C95118DB44AF818D9AD66C</a:t>
            </a:r>
            <a:endParaRPr lang="zh-CN" altLang="en-US" sz="100"/>
          </a:p>
        </p:txBody>
      </p:sp>
      <p:pic>
        <p:nvPicPr>
          <p:cNvPr id="6" name="图片 5" descr="微信图片_20181127111539"/>
          <p:cNvPicPr>
            <a:picLocks noChangeAspect="1"/>
          </p:cNvPicPr>
          <p:nvPr/>
        </p:nvPicPr>
        <p:blipFill>
          <a:blip r:embed="rId4"/>
          <a:stretch>
            <a:fillRect/>
          </a:stretch>
        </p:blipFill>
        <p:spPr>
          <a:xfrm>
            <a:off x="4941570" y="1394460"/>
            <a:ext cx="2541905" cy="246570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0" y="0"/>
            <a:ext cx="12194168" cy="6858000"/>
          </a:xfrm>
          <a:prstGeom prst="rect">
            <a:avLst/>
          </a:prstGeom>
        </p:spPr>
      </p:pic>
      <p:sp>
        <p:nvSpPr>
          <p:cNvPr id="3" name="矩形 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3455281" y="525103"/>
            <a:ext cx="1720481" cy="5386090"/>
          </a:xfrm>
          <a:prstGeom prst="rect">
            <a:avLst/>
          </a:prstGeom>
        </p:spPr>
        <p:txBody>
          <a:bodyPr wrap="square">
            <a:spAutoFit/>
          </a:bodyPr>
          <a:lstStyle/>
          <a:p>
            <a:pPr algn="ctr"/>
            <a:r>
              <a:rPr lang="en-US" altLang="zh-CN" sz="34400" dirty="0" smtClean="0">
                <a:solidFill>
                  <a:schemeClr val="bg1"/>
                </a:solidFill>
                <a:effectLst>
                  <a:outerShdw blurRad="50800" dist="38100" algn="l" rotWithShape="0">
                    <a:schemeClr val="bg1">
                      <a:alpha val="30000"/>
                    </a:schemeClr>
                  </a:outerShdw>
                </a:effectLst>
                <a:cs typeface="+mn-ea"/>
                <a:sym typeface="+mn-lt"/>
              </a:rPr>
              <a:t>1</a:t>
            </a:r>
            <a:endParaRPr lang="zh-CN" altLang="en-US" sz="4000" dirty="0">
              <a:solidFill>
                <a:schemeClr val="bg1"/>
              </a:solidFill>
              <a:effectLst>
                <a:outerShdw blurRad="50800" dist="38100" algn="l" rotWithShape="0">
                  <a:schemeClr val="bg1">
                    <a:alpha val="30000"/>
                  </a:schemeClr>
                </a:outerShdw>
              </a:effectLst>
              <a:cs typeface="+mn-ea"/>
              <a:sym typeface="+mn-lt"/>
            </a:endParaRPr>
          </a:p>
        </p:txBody>
      </p:sp>
      <p:grpSp>
        <p:nvGrpSpPr>
          <p:cNvPr id="4" name="组合 3"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GrpSpPr/>
          <p:nvPr/>
        </p:nvGrpSpPr>
        <p:grpSpPr>
          <a:xfrm>
            <a:off x="4617190" y="1986278"/>
            <a:ext cx="6123305" cy="2798445"/>
            <a:chOff x="5606300" y="2088605"/>
            <a:chExt cx="6123305" cy="2798445"/>
          </a:xfrm>
        </p:grpSpPr>
        <p:sp>
          <p:nvSpPr>
            <p:cNvPr id="5" name="文本框 4"/>
            <p:cNvSpPr txBox="1"/>
            <p:nvPr/>
          </p:nvSpPr>
          <p:spPr>
            <a:xfrm>
              <a:off x="5606300" y="2088605"/>
              <a:ext cx="3373755" cy="1106805"/>
            </a:xfrm>
            <a:prstGeom prst="rect">
              <a:avLst/>
            </a:prstGeom>
            <a:noFill/>
            <a:ln>
              <a:solidFill>
                <a:schemeClr val="bg1"/>
              </a:solidFill>
            </a:ln>
          </p:spPr>
          <p:txBody>
            <a:bodyPr wrap="square" rtlCol="0">
              <a:spAutoFit/>
            </a:bodyPr>
            <a:lstStyle/>
            <a:p>
              <a:r>
                <a:rPr lang="zh-CN" altLang="en-US" sz="3600" b="1" dirty="0">
                  <a:solidFill>
                    <a:schemeClr val="bg1"/>
                  </a:solidFill>
                  <a:cs typeface="+mn-ea"/>
                  <a:sym typeface="+mn-lt"/>
                </a:rPr>
                <a:t>内衣 </a:t>
              </a:r>
              <a:r>
                <a:rPr lang="zh-CN" altLang="en-US" sz="6600" b="1" dirty="0">
                  <a:solidFill>
                    <a:schemeClr val="bg1"/>
                  </a:solidFill>
                  <a:effectLst>
                    <a:glow rad="228600">
                      <a:schemeClr val="accent4">
                        <a:satMod val="175000"/>
                        <a:alpha val="40000"/>
                      </a:schemeClr>
                    </a:glow>
                  </a:effectLst>
                  <a:latin typeface="微软雅黑" panose="020B0503020204020204" charset="-122"/>
                  <a:ea typeface="微软雅黑" panose="020B0503020204020204" charset="-122"/>
                  <a:cs typeface="+mn-ea"/>
                  <a:sym typeface="+mn-lt"/>
                </a:rPr>
                <a:t>芯 </a:t>
              </a:r>
              <a:r>
                <a:rPr lang="zh-CN" altLang="en-US" sz="3600" b="1" dirty="0">
                  <a:solidFill>
                    <a:schemeClr val="bg1"/>
                  </a:solidFill>
                  <a:cs typeface="+mn-ea"/>
                  <a:sym typeface="+mn-lt"/>
                </a:rPr>
                <a:t>革命</a:t>
              </a:r>
              <a:r>
                <a:rPr lang="en-US" altLang="zh-CN" sz="3600" b="1" dirty="0">
                  <a:solidFill>
                    <a:schemeClr val="bg1"/>
                  </a:solidFill>
                  <a:cs typeface="+mn-ea"/>
                  <a:sym typeface="+mn-lt"/>
                </a:rPr>
                <a:t>.</a:t>
              </a:r>
              <a:endParaRPr lang="en-US" altLang="zh-CN" sz="3600" b="1" dirty="0">
                <a:solidFill>
                  <a:schemeClr val="bg1"/>
                </a:solidFill>
                <a:cs typeface="+mn-ea"/>
                <a:sym typeface="+mn-lt"/>
              </a:endParaRPr>
            </a:p>
          </p:txBody>
        </p:sp>
        <p:sp>
          <p:nvSpPr>
            <p:cNvPr id="6" name="矩形 5"/>
            <p:cNvSpPr/>
            <p:nvPr/>
          </p:nvSpPr>
          <p:spPr>
            <a:xfrm>
              <a:off x="6080010" y="3195410"/>
              <a:ext cx="5649595" cy="1691640"/>
            </a:xfrm>
            <a:prstGeom prst="rect">
              <a:avLst/>
            </a:prstGeom>
            <a:noFill/>
          </p:spPr>
          <p:txBody>
            <a:bodyPr wrap="square">
              <a:spAutoFit/>
            </a:bodyPr>
            <a:lstStyle/>
            <a:p>
              <a:pPr>
                <a:lnSpc>
                  <a:spcPct val="200000"/>
                </a:lnSpc>
              </a:pPr>
              <a:r>
                <a:rPr lang="zh-CN" altLang="en-US" sz="2800" b="1" dirty="0">
                  <a:solidFill>
                    <a:schemeClr val="bg1"/>
                  </a:solidFill>
                  <a:effectLst>
                    <a:glow rad="228600">
                      <a:schemeClr val="accent6">
                        <a:satMod val="175000"/>
                        <a:alpha val="40000"/>
                      </a:schemeClr>
                    </a:glow>
                  </a:effectLst>
                  <a:latin typeface="微软雅黑" panose="020B0503020204020204" charset="-122"/>
                  <a:ea typeface="微软雅黑" panose="020B0503020204020204" charset="-122"/>
                  <a:cs typeface="微软雅黑" panose="020B0503020204020204" charset="-122"/>
                  <a:sym typeface="+mn-lt"/>
                </a:rPr>
                <a:t>代替</a:t>
              </a:r>
              <a:r>
                <a:rPr lang="en-US" altLang="zh-CN" sz="2800" b="1" dirty="0">
                  <a:solidFill>
                    <a:schemeClr val="bg1"/>
                  </a:solidFill>
                  <a:effectLst>
                    <a:glow rad="228600">
                      <a:schemeClr val="accent6">
                        <a:satMod val="175000"/>
                        <a:alpha val="40000"/>
                      </a:schemeClr>
                    </a:glow>
                  </a:effectLst>
                  <a:latin typeface="微软雅黑" panose="020B0503020204020204" charset="-122"/>
                  <a:ea typeface="微软雅黑" panose="020B0503020204020204" charset="-122"/>
                  <a:cs typeface="微软雅黑" panose="020B0503020204020204" charset="-122"/>
                  <a:sym typeface="+mn-lt"/>
                </a:rPr>
                <a:t>PU</a:t>
              </a:r>
              <a:r>
                <a:rPr lang="zh-CN" altLang="en-US" sz="2800" b="1" dirty="0">
                  <a:solidFill>
                    <a:schemeClr val="bg1"/>
                  </a:solidFill>
                  <a:effectLst>
                    <a:glow rad="228600">
                      <a:schemeClr val="accent6">
                        <a:satMod val="175000"/>
                        <a:alpha val="40000"/>
                      </a:schemeClr>
                    </a:glow>
                  </a:effectLst>
                  <a:latin typeface="微软雅黑" panose="020B0503020204020204" charset="-122"/>
                  <a:ea typeface="微软雅黑" panose="020B0503020204020204" charset="-122"/>
                  <a:cs typeface="微软雅黑" panose="020B0503020204020204" charset="-122"/>
                  <a:sym typeface="+mn-lt"/>
                </a:rPr>
                <a:t>海绵杯的最佳选择方案</a:t>
              </a:r>
              <a:r>
                <a:rPr lang="en-US" altLang="zh-CN" sz="2800" b="1" dirty="0">
                  <a:solidFill>
                    <a:schemeClr val="bg1"/>
                  </a:solidFill>
                  <a:effectLst>
                    <a:glow rad="228600">
                      <a:schemeClr val="accent6">
                        <a:satMod val="175000"/>
                        <a:alpha val="40000"/>
                      </a:schemeClr>
                    </a:glow>
                  </a:effectLst>
                  <a:latin typeface="微软雅黑" panose="020B0503020204020204" charset="-122"/>
                  <a:ea typeface="微软雅黑" panose="020B0503020204020204" charset="-122"/>
                  <a:cs typeface="微软雅黑" panose="020B0503020204020204" charset="-122"/>
                  <a:sym typeface="+mn-lt"/>
                </a:rPr>
                <a:t>.</a:t>
              </a:r>
              <a:endParaRPr lang="en-US" altLang="zh-CN" sz="2800" b="1" dirty="0">
                <a:solidFill>
                  <a:schemeClr val="accent3"/>
                </a:solidFill>
                <a:effectLst>
                  <a:glow rad="228600">
                    <a:schemeClr val="accent6">
                      <a:satMod val="175000"/>
                      <a:alpha val="40000"/>
                    </a:schemeClr>
                  </a:glow>
                </a:effectLst>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altLang="zh-CN" sz="2000" b="1" dirty="0">
                  <a:solidFill>
                    <a:schemeClr val="bg1"/>
                  </a:solidFill>
                  <a:cs typeface="+mn-ea"/>
                  <a:sym typeface="+mn-lt"/>
                </a:rPr>
                <a:t>彻底的</a:t>
              </a:r>
              <a:r>
                <a:rPr lang="en-US" altLang="zh-CN" sz="2400" b="1" dirty="0">
                  <a:solidFill>
                    <a:schemeClr val="bg1"/>
                  </a:solidFill>
                  <a:effectLst>
                    <a:glow rad="228600">
                      <a:schemeClr val="accent6">
                        <a:satMod val="175000"/>
                        <a:alpha val="40000"/>
                      </a:schemeClr>
                    </a:glow>
                  </a:effectLst>
                  <a:latin typeface="微软雅黑" panose="020B0503020204020204" charset="-122"/>
                  <a:ea typeface="微软雅黑" panose="020B0503020204020204" charset="-122"/>
                  <a:cs typeface="+mn-ea"/>
                  <a:sym typeface="+mn-lt"/>
                </a:rPr>
                <a:t>解决</a:t>
              </a:r>
              <a:r>
                <a:rPr lang="en-US" altLang="zh-CN" sz="2000" b="1" dirty="0">
                  <a:solidFill>
                    <a:schemeClr val="bg1"/>
                  </a:solidFill>
                  <a:cs typeface="+mn-ea"/>
                  <a:sym typeface="+mn-lt"/>
                </a:rPr>
                <a:t>纤维杯洗水</a:t>
              </a:r>
              <a:r>
                <a:rPr lang="en-US" altLang="zh-CN" sz="2400" b="1" dirty="0">
                  <a:solidFill>
                    <a:schemeClr val="bg1"/>
                  </a:solidFill>
                  <a:effectLst>
                    <a:glow rad="228600">
                      <a:schemeClr val="accent6">
                        <a:satMod val="175000"/>
                        <a:alpha val="40000"/>
                      </a:schemeClr>
                    </a:glow>
                  </a:effectLst>
                  <a:latin typeface="微软雅黑" panose="020B0503020204020204" charset="-122"/>
                  <a:ea typeface="微软雅黑" panose="020B0503020204020204" charset="-122"/>
                  <a:cs typeface="+mn-ea"/>
                  <a:sym typeface="+mn-lt"/>
                </a:rPr>
                <a:t>变形</a:t>
              </a:r>
              <a:r>
                <a:rPr lang="en-US" altLang="zh-CN" sz="2000" b="1" dirty="0">
                  <a:solidFill>
                    <a:schemeClr val="bg1"/>
                  </a:solidFill>
                  <a:cs typeface="+mn-ea"/>
                  <a:sym typeface="+mn-lt"/>
                </a:rPr>
                <a:t>和</a:t>
              </a:r>
              <a:r>
                <a:rPr lang="en-US" altLang="zh-CN" sz="2400" b="1" dirty="0">
                  <a:solidFill>
                    <a:schemeClr val="bg1"/>
                  </a:solidFill>
                  <a:effectLst>
                    <a:glow rad="228600">
                      <a:schemeClr val="accent6">
                        <a:satMod val="175000"/>
                        <a:alpha val="40000"/>
                      </a:schemeClr>
                    </a:glow>
                  </a:effectLst>
                  <a:latin typeface="微软雅黑" panose="020B0503020204020204" charset="-122"/>
                  <a:ea typeface="微软雅黑" panose="020B0503020204020204" charset="-122"/>
                  <a:cs typeface="+mn-ea"/>
                  <a:sym typeface="+mn-lt"/>
                </a:rPr>
                <a:t>塌陷</a:t>
              </a:r>
              <a:r>
                <a:rPr lang="en-US" altLang="zh-CN" sz="2000" b="1" dirty="0">
                  <a:solidFill>
                    <a:schemeClr val="bg1"/>
                  </a:solidFill>
                  <a:cs typeface="+mn-ea"/>
                  <a:sym typeface="+mn-lt"/>
                </a:rPr>
                <a:t>的问题</a:t>
              </a:r>
              <a:endParaRPr lang="en-US" altLang="zh-CN" sz="2000" b="1" dirty="0">
                <a:solidFill>
                  <a:schemeClr val="bg1"/>
                </a:solidFill>
                <a:cs typeface="+mn-ea"/>
                <a:sym typeface="+mn-lt"/>
              </a:endParaRPr>
            </a:p>
          </p:txBody>
        </p:sp>
      </p:grpSp>
      <p:sp>
        <p:nvSpPr>
          <p:cNvPr id="9" name="圆角矩形 8"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10820" y="160020"/>
            <a:ext cx="1210945" cy="1185545"/>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cs typeface="+mn-ea"/>
              <a:sym typeface="+mn-lt"/>
            </a:endParaRPr>
          </a:p>
        </p:txBody>
      </p:sp>
      <p:sp>
        <p:nvSpPr>
          <p:cNvPr id="11" name="圆角矩形 1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10745" y="6658233"/>
            <a:ext cx="691116"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cs typeface="+mn-ea"/>
              <a:sym typeface="+mn-lt"/>
            </a:endParaRPr>
          </a:p>
        </p:txBody>
      </p:sp>
      <p:sp>
        <p:nvSpPr>
          <p:cNvPr id="12" name="文本框 11"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136318" y="6280291"/>
            <a:ext cx="1384139" cy="368300"/>
          </a:xfrm>
          <a:prstGeom prst="rect">
            <a:avLst/>
          </a:prstGeom>
          <a:noFill/>
        </p:spPr>
        <p:txBody>
          <a:bodyPr wrap="square" rtlCol="0">
            <a:spAutoFit/>
          </a:bodyPr>
          <a:lstStyle/>
          <a:p>
            <a:r>
              <a:rPr lang="en-US" altLang="zh-CN" b="1" dirty="0" smtClean="0">
                <a:solidFill>
                  <a:schemeClr val="bg1"/>
                </a:solidFill>
                <a:cs typeface="+mn-ea"/>
                <a:sym typeface="+mn-lt"/>
              </a:rPr>
              <a:t>2018.12.1</a:t>
            </a:r>
            <a:endParaRPr lang="zh-CN" altLang="en-US" b="1" dirty="0">
              <a:solidFill>
                <a:schemeClr val="bg1"/>
              </a:solidFill>
              <a:cs typeface="+mn-ea"/>
              <a:sym typeface="+mn-lt"/>
            </a:endParaRPr>
          </a:p>
        </p:txBody>
      </p:sp>
      <p:sp>
        <p:nvSpPr>
          <p:cNvPr id="13" name="e7d195523061f1c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hidden="1"/>
          <p:cNvSpPr txBox="1"/>
          <p:nvPr/>
        </p:nvSpPr>
        <p:spPr>
          <a:xfrm>
            <a:off x="-355600" y="1803400"/>
            <a:ext cx="303929" cy="1016000"/>
          </a:xfrm>
          <a:prstGeom prst="rect">
            <a:avLst/>
          </a:prstGeom>
          <a:noFill/>
        </p:spPr>
        <p:txBody>
          <a:bodyPr vert="wordArtVert" rtlCol="0">
            <a:spAutoFit/>
          </a:bodyPr>
          <a:lstStyle/>
          <a:p>
            <a:r>
              <a:rPr lang="en-US" altLang="zh-CN" sz="100" smtClean="0"/>
              <a:t>e7d195523061f1c0e2cac65f4dd4433153f92df889a18366F7F588708899D2B8337A17DFF031C9E359225D404DCFAE6B97455D30B1C4889A236C2AA0176A2F984F900BAE4E2769C09A4D5B72418EC10D7FFAFCB6B2A80B86DCB47F39CC2557B19273C029B21A1826328D9031490585AA52EF18F95A8CF8717EEC1E6099C95118DB44AF818D9AD66C</a:t>
            </a:r>
            <a:endParaRPr lang="zh-CN" altLang="en-US" sz="100"/>
          </a:p>
        </p:txBody>
      </p:sp>
      <p:pic>
        <p:nvPicPr>
          <p:cNvPr id="14" name="图片 13" descr="微信图片_20181127111539"/>
          <p:cNvPicPr>
            <a:picLocks noChangeAspect="1"/>
          </p:cNvPicPr>
          <p:nvPr/>
        </p:nvPicPr>
        <p:blipFill>
          <a:blip r:embed="rId2"/>
          <a:stretch>
            <a:fillRect/>
          </a:stretch>
        </p:blipFill>
        <p:spPr>
          <a:xfrm>
            <a:off x="210820" y="160020"/>
            <a:ext cx="1201420" cy="1165225"/>
          </a:xfrm>
          <a:prstGeom prst="rect">
            <a:avLst/>
          </a:prstGeom>
        </p:spPr>
      </p:pic>
      <p:pic>
        <p:nvPicPr>
          <p:cNvPr id="48" name="图片 47" descr="腾飞Logo"/>
          <p:cNvPicPr>
            <a:picLocks noChangeAspect="1"/>
          </p:cNvPicPr>
          <p:nvPr/>
        </p:nvPicPr>
        <p:blipFill>
          <a:blip r:embed="rId3" cstate="print"/>
          <a:stretch>
            <a:fillRect/>
          </a:stretch>
        </p:blipFill>
        <p:spPr>
          <a:xfrm>
            <a:off x="10762615" y="106045"/>
            <a:ext cx="1358265" cy="116459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不易变形"/>
          <p:cNvPicPr>
            <a:picLocks noChangeAspect="1"/>
          </p:cNvPicPr>
          <p:nvPr/>
        </p:nvPicPr>
        <p:blipFill>
          <a:blip r:embed="rId1"/>
          <a:stretch>
            <a:fillRect/>
          </a:stretch>
        </p:blipFill>
        <p:spPr>
          <a:xfrm>
            <a:off x="-3175" y="56515"/>
            <a:ext cx="12197080" cy="6894195"/>
          </a:xfrm>
          <a:prstGeom prst="rect">
            <a:avLst/>
          </a:prstGeom>
        </p:spPr>
      </p:pic>
      <p:sp>
        <p:nvSpPr>
          <p:cNvPr id="6" name="文本框 5"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1270635" y="516890"/>
            <a:ext cx="6416040" cy="1568450"/>
          </a:xfrm>
          <a:prstGeom prst="rect">
            <a:avLst/>
          </a:prstGeom>
          <a:noFill/>
        </p:spPr>
        <p:txBody>
          <a:bodyPr wrap="square" rtlCol="0">
            <a:spAutoFit/>
          </a:bodyPr>
          <a:lstStyle/>
          <a:p>
            <a:r>
              <a:rPr lang="zh-CN" altLang="en-US" sz="2800" b="1" dirty="0">
                <a:solidFill>
                  <a:schemeClr val="bg1"/>
                </a:solidFill>
                <a:latin typeface="微软雅黑" panose="020B0503020204020204" charset="-122"/>
                <a:ea typeface="微软雅黑" panose="020B0503020204020204" charset="-122"/>
                <a:cs typeface="+mn-ea"/>
                <a:sym typeface="+mn-lt"/>
              </a:rPr>
              <a:t>高分子</a:t>
            </a:r>
            <a:r>
              <a:rPr lang="en-US" altLang="zh-CN" sz="2800" b="1" dirty="0">
                <a:solidFill>
                  <a:schemeClr val="bg1"/>
                </a:solidFill>
                <a:latin typeface="微软雅黑" panose="020B0503020204020204" charset="-122"/>
                <a:ea typeface="微软雅黑" panose="020B0503020204020204" charset="-122"/>
                <a:cs typeface="+mn-ea"/>
                <a:sym typeface="+mn-lt"/>
              </a:rPr>
              <a:t>SOLA</a:t>
            </a:r>
            <a:r>
              <a:rPr lang="zh-CN" altLang="en-US" sz="2800" b="1" dirty="0">
                <a:solidFill>
                  <a:schemeClr val="bg1"/>
                </a:solidFill>
                <a:latin typeface="微软雅黑" panose="020B0503020204020204" charset="-122"/>
                <a:ea typeface="微软雅黑" panose="020B0503020204020204" charset="-122"/>
                <a:cs typeface="+mn-ea"/>
                <a:sym typeface="+mn-lt"/>
              </a:rPr>
              <a:t>纤维杯的特性</a:t>
            </a:r>
            <a:endParaRPr lang="zh-CN" altLang="en-US" sz="2800" dirty="0">
              <a:solidFill>
                <a:schemeClr val="bg1"/>
              </a:solidFill>
              <a:latin typeface="微软雅黑" panose="020B0503020204020204" charset="-122"/>
              <a:ea typeface="微软雅黑" panose="020B0503020204020204" charset="-122"/>
              <a:cs typeface="+mn-ea"/>
              <a:sym typeface="+mn-lt"/>
            </a:endParaRPr>
          </a:p>
          <a:p>
            <a:r>
              <a:rPr lang="en-US" altLang="zh-CN" sz="2800" b="1" dirty="0" smtClean="0">
                <a:solidFill>
                  <a:schemeClr val="bg1"/>
                </a:solidFill>
                <a:cs typeface="+mn-ea"/>
                <a:sym typeface="+mn-lt"/>
              </a:rPr>
              <a:t>characteristic</a:t>
            </a:r>
            <a:endParaRPr lang="en-US" altLang="zh-CN" sz="4000" dirty="0" smtClean="0">
              <a:solidFill>
                <a:schemeClr val="bg1"/>
              </a:solidFill>
              <a:cs typeface="+mn-ea"/>
              <a:sym typeface="+mn-lt"/>
            </a:endParaRPr>
          </a:p>
          <a:p>
            <a:endParaRPr lang="zh-CN" altLang="en-US" sz="4000" dirty="0">
              <a:solidFill>
                <a:schemeClr val="bg1"/>
              </a:solidFill>
              <a:latin typeface="微软雅黑" panose="020B0503020204020204" charset="-122"/>
              <a:ea typeface="微软雅黑" panose="020B0503020204020204" charset="-122"/>
              <a:cs typeface="+mn-ea"/>
              <a:sym typeface="+mn-lt"/>
            </a:endParaRPr>
          </a:p>
        </p:txBody>
      </p:sp>
      <p:sp>
        <p:nvSpPr>
          <p:cNvPr id="4" name="e7d195523061f1c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hidden="1"/>
          <p:cNvSpPr txBox="1"/>
          <p:nvPr/>
        </p:nvSpPr>
        <p:spPr>
          <a:xfrm>
            <a:off x="-355600" y="1803400"/>
            <a:ext cx="303929" cy="1016000"/>
          </a:xfrm>
          <a:prstGeom prst="rect">
            <a:avLst/>
          </a:prstGeom>
          <a:noFill/>
        </p:spPr>
        <p:txBody>
          <a:bodyPr vert="wordArtVert" rtlCol="0">
            <a:spAutoFit/>
          </a:bodyPr>
          <a:lstStyle/>
          <a:p>
            <a:r>
              <a:rPr lang="en-US" altLang="zh-CN" sz="100" smtClean="0"/>
              <a:t>e7d195523061f1c0e2cac65f4dd4433153f92df889a18366F7F588708899D2B8337A17DFF031C9E359225D404DCFAE6B97455D30B1C4889A236C2AA0176A2F984F900BAE4E2769C09A4D5B72418EC10D7FFAFCB6B2A80B86DCB47F39CC2557B19273C029B21A1826328D9031490585AA52EF18F95A8CF8717EEC1E6099C95118DB44AF818D9AD66C</a:t>
            </a:r>
            <a:endParaRPr lang="zh-CN" altLang="en-US" sz="100"/>
          </a:p>
        </p:txBody>
      </p:sp>
      <p:pic>
        <p:nvPicPr>
          <p:cNvPr id="7" name="图片 6" descr="微信图片_20181127111539"/>
          <p:cNvPicPr>
            <a:picLocks noChangeAspect="1"/>
          </p:cNvPicPr>
          <p:nvPr/>
        </p:nvPicPr>
        <p:blipFill>
          <a:blip r:embed="rId2"/>
          <a:stretch>
            <a:fillRect/>
          </a:stretch>
        </p:blipFill>
        <p:spPr>
          <a:xfrm>
            <a:off x="0" y="238125"/>
            <a:ext cx="1270635" cy="1232535"/>
          </a:xfrm>
          <a:prstGeom prst="rect">
            <a:avLst/>
          </a:prstGeom>
        </p:spPr>
      </p:pic>
      <p:sp>
        <p:nvSpPr>
          <p:cNvPr id="13" name="矩形 1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395605" y="4110355"/>
            <a:ext cx="5039995" cy="1198880"/>
          </a:xfrm>
          <a:prstGeom prst="rect">
            <a:avLst/>
          </a:prstGeom>
        </p:spPr>
        <p:txBody>
          <a:bodyPr wrap="square">
            <a:spAutoFit/>
          </a:bodyPr>
          <a:p>
            <a:pP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   高分子SOLA纤维模杯具备强机洗</a:t>
            </a:r>
            <a:r>
              <a:rPr lang="en-US" altLang="zh-CN" sz="160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微软雅黑 Light" panose="020B0502040204020203" charset="-122"/>
                <a:ea typeface="微软雅黑 Light" panose="020B0502040204020203" charset="-122"/>
                <a:cs typeface="微软雅黑 Light" panose="020B0502040204020203" charset="-122"/>
                <a:sym typeface="+mn-lt"/>
              </a:rPr>
              <a:t>25次</a:t>
            </a: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不变形，不塌陷。最新一代的高分子SOLA纤维模杯，经历了数百次的测试之后，能够保证缩水率在</a:t>
            </a:r>
            <a:r>
              <a:rPr lang="en-US" altLang="zh-CN" sz="160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微软雅黑 Light" panose="020B0502040204020203" charset="-122"/>
                <a:ea typeface="微软雅黑 Light" panose="020B0502040204020203" charset="-122"/>
                <a:cs typeface="微软雅黑 Light" panose="020B0502040204020203" charset="-122"/>
                <a:sym typeface="+mn-lt"/>
              </a:rPr>
              <a:t>0.2%-0.3%</a:t>
            </a: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
        <p:nvSpPr>
          <p:cNvPr id="10" name="文本框 9"/>
          <p:cNvSpPr txBox="1"/>
          <p:nvPr/>
        </p:nvSpPr>
        <p:spPr>
          <a:xfrm>
            <a:off x="1270635" y="2814955"/>
            <a:ext cx="18592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不变形</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11"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flipV="1">
            <a:off x="819150" y="3127375"/>
            <a:ext cx="5928360" cy="731520"/>
          </a:xfrm>
          <a:prstGeom prst="bentConnector3">
            <a:avLst>
              <a:gd name="adj1" fmla="val 50011"/>
            </a:avLst>
          </a:prstGeom>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GrpSpPr/>
          <p:nvPr/>
        </p:nvGrpSpPr>
        <p:grpSpPr>
          <a:xfrm>
            <a:off x="6590665" y="1013460"/>
            <a:ext cx="5438775" cy="5553710"/>
            <a:chOff x="1352550" y="1190625"/>
            <a:chExt cx="2600324" cy="4238626"/>
          </a:xfrm>
        </p:grpSpPr>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l="28253" t="17223" r="50556" b="20972"/>
            <a:stretch>
              <a:fillRect/>
            </a:stretch>
          </p:blipFill>
          <p:spPr>
            <a:xfrm>
              <a:off x="1352550" y="1190625"/>
              <a:ext cx="2600324" cy="4238626"/>
            </a:xfrm>
            <a:prstGeom prst="roundRect">
              <a:avLst>
                <a:gd name="adj" fmla="val 7876"/>
              </a:avLst>
            </a:prstGeom>
          </p:spPr>
        </p:pic>
        <p:sp>
          <p:nvSpPr>
            <p:cNvPr id="41" name="圆角矩形 40"/>
            <p:cNvSpPr/>
            <p:nvPr/>
          </p:nvSpPr>
          <p:spPr>
            <a:xfrm>
              <a:off x="1447799" y="1285875"/>
              <a:ext cx="2409825" cy="4048125"/>
            </a:xfrm>
            <a:prstGeom prst="roundRect">
              <a:avLst>
                <a:gd name="adj" fmla="val 63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grpSp>
      <p:sp>
        <p:nvSpPr>
          <p:cNvPr id="10" name="文本框 9"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301625" y="330835"/>
            <a:ext cx="6622415" cy="1753235"/>
          </a:xfrm>
          <a:prstGeom prst="rect">
            <a:avLst/>
          </a:prstGeom>
          <a:noFill/>
        </p:spPr>
        <p:txBody>
          <a:bodyPr wrap="square" rtlCol="0">
            <a:spAutoFit/>
          </a:bodyPr>
          <a:lstStyle/>
          <a:p>
            <a:r>
              <a:rPr lang="zh-CN" altLang="en-US" sz="5400" dirty="0" smtClean="0">
                <a:latin typeface="微软雅黑" panose="020B0503020204020204" charset="-122"/>
                <a:ea typeface="微软雅黑" panose="020B0503020204020204" charset="-122"/>
                <a:cs typeface="微软雅黑" panose="020B0503020204020204" charset="-122"/>
                <a:sym typeface="+mn-lt"/>
              </a:rPr>
              <a:t>优势</a:t>
            </a:r>
            <a:r>
              <a:rPr lang="en-US" altLang="zh-CN" sz="5400" dirty="0" smtClean="0">
                <a:latin typeface="微软雅黑" panose="020B0503020204020204" charset="-122"/>
                <a:ea typeface="微软雅黑" panose="020B0503020204020204" charset="-122"/>
                <a:cs typeface="微软雅黑" panose="020B0503020204020204" charset="-122"/>
                <a:sym typeface="+mn-lt"/>
              </a:rPr>
              <a:t>&amp;</a:t>
            </a:r>
            <a:endParaRPr lang="en-US" altLang="zh-CN" sz="5400" dirty="0" smtClean="0">
              <a:latin typeface="微软雅黑" panose="020B0503020204020204" charset="-122"/>
              <a:ea typeface="微软雅黑" panose="020B0503020204020204" charset="-122"/>
              <a:cs typeface="微软雅黑" panose="020B0503020204020204" charset="-122"/>
              <a:sym typeface="+mn-lt"/>
            </a:endParaRPr>
          </a:p>
          <a:p>
            <a:r>
              <a:rPr lang="zh-CN" altLang="en-US" sz="5400" dirty="0" smtClean="0">
                <a:latin typeface="微软雅黑" panose="020B0503020204020204" charset="-122"/>
                <a:ea typeface="微软雅黑" panose="020B0503020204020204" charset="-122"/>
                <a:cs typeface="微软雅黑" panose="020B0503020204020204" charset="-122"/>
                <a:sym typeface="+mn-lt"/>
              </a:rPr>
              <a:t>高分子</a:t>
            </a:r>
            <a:r>
              <a:rPr lang="en-US" altLang="zh-CN" sz="5400" dirty="0" smtClean="0">
                <a:latin typeface="微软雅黑" panose="020B0503020204020204" charset="-122"/>
                <a:ea typeface="微软雅黑" panose="020B0503020204020204" charset="-122"/>
                <a:cs typeface="微软雅黑" panose="020B0503020204020204" charset="-122"/>
                <a:sym typeface="+mn-lt"/>
              </a:rPr>
              <a:t>SOLA</a:t>
            </a:r>
            <a:r>
              <a:rPr lang="zh-CN" altLang="en-US" sz="5400" dirty="0" smtClean="0">
                <a:latin typeface="微软雅黑" panose="020B0503020204020204" charset="-122"/>
                <a:ea typeface="微软雅黑" panose="020B0503020204020204" charset="-122"/>
                <a:cs typeface="微软雅黑" panose="020B0503020204020204" charset="-122"/>
                <a:sym typeface="+mn-lt"/>
              </a:rPr>
              <a:t>纤维杯</a:t>
            </a:r>
            <a:endParaRPr lang="zh-CN" altLang="en-US" sz="5400" dirty="0" smtClean="0">
              <a:latin typeface="微软雅黑" panose="020B0503020204020204" charset="-122"/>
              <a:ea typeface="微软雅黑" panose="020B0503020204020204" charset="-122"/>
              <a:cs typeface="微软雅黑" panose="020B0503020204020204" charset="-122"/>
              <a:sym typeface="+mn-lt"/>
            </a:endParaRPr>
          </a:p>
        </p:txBody>
      </p:sp>
      <p:sp>
        <p:nvSpPr>
          <p:cNvPr id="13" name="矩形 1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6924675" y="2084070"/>
            <a:ext cx="4771390" cy="3538220"/>
          </a:xfrm>
          <a:prstGeom prst="rect">
            <a:avLst/>
          </a:prstGeom>
        </p:spPr>
        <p:txBody>
          <a:bodyPr wrap="square">
            <a:spAutoFit/>
          </a:bodyPr>
          <a:lstStyle/>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1、同等体积下重量仅仅是海绵模杯的1/3；</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2、无毒环保，可回收；</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3、不氧化，不变黄； </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4、透气率是海绵6-8倍；                                                                                                                                                                                                                                                                                                                                                                                                                                                                                                                                                                                                                                                                                              </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5、产品纯粹的物理工艺，不需要像海绵一样化学发泡；</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6、模块化优势</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高分子SOLA纤维棉杯，具备模块化优势。能够在高分子中加入特殊功能型纤维，如蛋白纤维、美白淡斑、维生素等）</a:t>
            </a:r>
            <a:endParaRPr lang="en-US" altLang="zh-CN" sz="1400" dirty="0">
              <a:latin typeface="微软雅黑" panose="020B0503020204020204" charset="-122"/>
              <a:ea typeface="微软雅黑" panose="020B0503020204020204" charset="-122"/>
              <a:cs typeface="微软雅黑" panose="020B0503020204020204" charset="-122"/>
              <a:sym typeface="+mn-lt"/>
            </a:endParaRPr>
          </a:p>
        </p:txBody>
      </p:sp>
      <p:pic>
        <p:nvPicPr>
          <p:cNvPr id="17" name="图片 16"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PicPr>
            <a:picLocks noChangeAspect="1"/>
          </p:cNvPicPr>
          <p:nvPr/>
        </p:nvPicPr>
        <p:blipFill>
          <a:blip r:embed="rId2"/>
          <a:stretch>
            <a:fillRect/>
          </a:stretch>
        </p:blipFill>
        <p:spPr>
          <a:xfrm>
            <a:off x="440055" y="2084070"/>
            <a:ext cx="2809875" cy="210820"/>
          </a:xfrm>
          <a:prstGeom prst="rect">
            <a:avLst/>
          </a:prstGeom>
        </p:spPr>
      </p:pic>
      <p:sp>
        <p:nvSpPr>
          <p:cNvPr id="2" name="e7d195523061f1c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hidden="1"/>
          <p:cNvSpPr txBox="1"/>
          <p:nvPr/>
        </p:nvSpPr>
        <p:spPr>
          <a:xfrm>
            <a:off x="-355600" y="1803400"/>
            <a:ext cx="303929" cy="1016000"/>
          </a:xfrm>
          <a:prstGeom prst="rect">
            <a:avLst/>
          </a:prstGeom>
          <a:noFill/>
        </p:spPr>
        <p:txBody>
          <a:bodyPr vert="wordArtVert" rtlCol="0">
            <a:spAutoFit/>
          </a:bodyPr>
          <a:lstStyle/>
          <a:p>
            <a:r>
              <a:rPr lang="en-US" altLang="zh-CN" sz="100" smtClean="0"/>
              <a:t>e7d195523061f1c0e2cac65f4dd4433153f92df889a18366F7F588708899D2B8337A17DFF031C9E359225D404DCFAE6B97455D30B1C4889A236C2AA0176A2F984F900BAE4E2769C09A4D5B72418EC10D7FFAFCB6B2A80B86DCB47F39CC2557B19273C029B21A1826328D9031490585AA52EF18F95A8CF8717EEC1E6099C95118DB44AF818D9AD66C</a:t>
            </a:r>
            <a:endParaRPr lang="zh-CN" altLang="en-US" sz="100"/>
          </a:p>
        </p:txBody>
      </p:sp>
      <p:pic>
        <p:nvPicPr>
          <p:cNvPr id="4" name="图片 3" descr="高分子纤维模杯"/>
          <p:cNvPicPr>
            <a:picLocks noChangeAspect="1"/>
          </p:cNvPicPr>
          <p:nvPr/>
        </p:nvPicPr>
        <p:blipFill>
          <a:blip r:embed="rId3"/>
          <a:stretch>
            <a:fillRect/>
          </a:stretch>
        </p:blipFill>
        <p:spPr>
          <a:xfrm>
            <a:off x="301625" y="2406650"/>
            <a:ext cx="5915660" cy="394462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634"/>
            <a:ext cx="12192000" cy="6856781"/>
          </a:xfrm>
          <a:prstGeom prst="rect">
            <a:avLst/>
          </a:prstGeom>
        </p:spPr>
      </p:pic>
      <p:sp>
        <p:nvSpPr>
          <p:cNvPr id="3" name="矩形 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404595" y="602605"/>
            <a:ext cx="1720481" cy="5386090"/>
          </a:xfrm>
          <a:prstGeom prst="rect">
            <a:avLst/>
          </a:prstGeom>
        </p:spPr>
        <p:txBody>
          <a:bodyPr wrap="square">
            <a:spAutoFit/>
          </a:bodyPr>
          <a:lstStyle/>
          <a:p>
            <a:pPr algn="ctr"/>
            <a:r>
              <a:rPr lang="en-US" altLang="zh-CN" sz="34400" dirty="0" smtClean="0">
                <a:solidFill>
                  <a:schemeClr val="bg1"/>
                </a:solidFill>
                <a:effectLst>
                  <a:outerShdw blurRad="50800" dist="38100" algn="l" rotWithShape="0">
                    <a:schemeClr val="bg1">
                      <a:alpha val="30000"/>
                    </a:schemeClr>
                  </a:outerShdw>
                </a:effectLst>
                <a:cs typeface="+mn-ea"/>
                <a:sym typeface="+mn-lt"/>
              </a:rPr>
              <a:t>2</a:t>
            </a:r>
            <a:endParaRPr lang="zh-CN" altLang="en-US" sz="4000" dirty="0">
              <a:solidFill>
                <a:schemeClr val="bg1"/>
              </a:solidFill>
              <a:effectLst>
                <a:outerShdw blurRad="50800" dist="38100" algn="l" rotWithShape="0">
                  <a:schemeClr val="bg1">
                    <a:alpha val="30000"/>
                  </a:schemeClr>
                </a:outerShdw>
              </a:effectLst>
              <a:cs typeface="+mn-ea"/>
              <a:sym typeface="+mn-lt"/>
            </a:endParaRPr>
          </a:p>
        </p:txBody>
      </p:sp>
      <p:grpSp>
        <p:nvGrpSpPr>
          <p:cNvPr id="4" name="组合 3"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GrpSpPr/>
          <p:nvPr/>
        </p:nvGrpSpPr>
        <p:grpSpPr>
          <a:xfrm>
            <a:off x="4225290" y="1600893"/>
            <a:ext cx="3382010" cy="1226762"/>
            <a:chOff x="6002618" y="2666366"/>
            <a:chExt cx="3374037" cy="1226847"/>
          </a:xfrm>
        </p:grpSpPr>
        <p:sp>
          <p:nvSpPr>
            <p:cNvPr id="5" name="文本框 4"/>
            <p:cNvSpPr txBox="1"/>
            <p:nvPr/>
          </p:nvSpPr>
          <p:spPr>
            <a:xfrm>
              <a:off x="6104095" y="3248008"/>
              <a:ext cx="2445823" cy="645205"/>
            </a:xfrm>
            <a:prstGeom prst="rect">
              <a:avLst/>
            </a:prstGeom>
            <a:noFill/>
            <a:ln>
              <a:solidFill>
                <a:schemeClr val="bg1"/>
              </a:solidFill>
            </a:ln>
            <a:effectLst>
              <a:glow rad="1701800">
                <a:schemeClr val="accent5">
                  <a:satMod val="175000"/>
                  <a:alpha val="45000"/>
                </a:schemeClr>
              </a:glow>
            </a:effectLst>
          </p:spPr>
          <p:txBody>
            <a:bodyPr wrap="square" rtlCol="0">
              <a:spAutoFit/>
            </a:bodyPr>
            <a:lstStyle/>
            <a:p>
              <a:pPr algn="ctr"/>
              <a:r>
                <a:rPr lang="zh-CN" altLang="en-US" sz="3600" b="1" dirty="0">
                  <a:solidFill>
                    <a:schemeClr val="bg1"/>
                  </a:solidFill>
                  <a:latin typeface="微软雅黑" panose="020B0503020204020204" charset="-122"/>
                  <a:ea typeface="微软雅黑" panose="020B0503020204020204" charset="-122"/>
                  <a:cs typeface="+mn-ea"/>
                  <a:sym typeface="+mn-lt"/>
                </a:rPr>
                <a:t>灵感来源</a:t>
              </a:r>
              <a:endParaRPr lang="zh-CN" altLang="en-US" sz="3600" b="1" dirty="0">
                <a:solidFill>
                  <a:schemeClr val="bg1"/>
                </a:solidFill>
                <a:latin typeface="微软雅黑" panose="020B0503020204020204" charset="-122"/>
                <a:ea typeface="微软雅黑" panose="020B0503020204020204" charset="-122"/>
                <a:cs typeface="+mn-ea"/>
                <a:sym typeface="+mn-lt"/>
              </a:endParaRPr>
            </a:p>
          </p:txBody>
        </p:sp>
        <p:sp>
          <p:nvSpPr>
            <p:cNvPr id="6" name="矩形 5"/>
            <p:cNvSpPr/>
            <p:nvPr/>
          </p:nvSpPr>
          <p:spPr>
            <a:xfrm>
              <a:off x="6002618" y="2666366"/>
              <a:ext cx="3374037" cy="398808"/>
            </a:xfrm>
            <a:prstGeom prst="rect">
              <a:avLst/>
            </a:prstGeom>
          </p:spPr>
          <p:txBody>
            <a:bodyPr wrap="square">
              <a:spAutoFit/>
            </a:bodyPr>
            <a:lstStyle/>
            <a:p>
              <a:pPr algn="r">
                <a:lnSpc>
                  <a:spcPct val="200000"/>
                </a:lnSpc>
              </a:pPr>
              <a:endParaRPr lang="en-US" altLang="zh-CN" sz="1000" dirty="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grpSp>
      <p:sp>
        <p:nvSpPr>
          <p:cNvPr id="9" name="圆角矩形 8"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10820" y="160020"/>
            <a:ext cx="1310005" cy="1303020"/>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cs typeface="+mn-ea"/>
              <a:sym typeface="+mn-lt"/>
            </a:endParaRPr>
          </a:p>
        </p:txBody>
      </p:sp>
      <p:sp>
        <p:nvSpPr>
          <p:cNvPr id="11" name="圆角矩形 1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10745" y="6658233"/>
            <a:ext cx="691116"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cs typeface="+mn-ea"/>
              <a:sym typeface="+mn-lt"/>
            </a:endParaRPr>
          </a:p>
        </p:txBody>
      </p:sp>
      <p:sp>
        <p:nvSpPr>
          <p:cNvPr id="12" name="文本框 11"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136318" y="6280291"/>
            <a:ext cx="1384139" cy="368300"/>
          </a:xfrm>
          <a:prstGeom prst="rect">
            <a:avLst/>
          </a:prstGeom>
          <a:noFill/>
        </p:spPr>
        <p:txBody>
          <a:bodyPr wrap="square" rtlCol="0">
            <a:spAutoFit/>
          </a:bodyPr>
          <a:lstStyle/>
          <a:p>
            <a:r>
              <a:rPr lang="en-US" altLang="zh-CN" b="1" dirty="0" smtClean="0">
                <a:solidFill>
                  <a:schemeClr val="bg1"/>
                </a:solidFill>
                <a:cs typeface="+mn-ea"/>
                <a:sym typeface="+mn-lt"/>
              </a:rPr>
              <a:t>2018.12.1</a:t>
            </a:r>
            <a:endParaRPr lang="zh-CN" altLang="en-US" b="1" dirty="0">
              <a:solidFill>
                <a:schemeClr val="bg1"/>
              </a:solidFill>
              <a:cs typeface="+mn-ea"/>
              <a:sym typeface="+mn-lt"/>
            </a:endParaRPr>
          </a:p>
        </p:txBody>
      </p:sp>
      <p:sp>
        <p:nvSpPr>
          <p:cNvPr id="13" name="e7d195523061f1c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hidden="1"/>
          <p:cNvSpPr txBox="1"/>
          <p:nvPr/>
        </p:nvSpPr>
        <p:spPr>
          <a:xfrm>
            <a:off x="-355600" y="1803400"/>
            <a:ext cx="303929" cy="1016000"/>
          </a:xfrm>
          <a:prstGeom prst="rect">
            <a:avLst/>
          </a:prstGeom>
          <a:noFill/>
        </p:spPr>
        <p:txBody>
          <a:bodyPr vert="wordArtVert" rtlCol="0">
            <a:spAutoFit/>
          </a:bodyPr>
          <a:lstStyle/>
          <a:p>
            <a:r>
              <a:rPr lang="en-US" altLang="zh-CN" sz="100" smtClean="0"/>
              <a:t>e7d195523061f1c0e2cac65f4dd4433153f92df889a18366F7F588708899D2B8337A17DFF031C9E359225D404DCFAE6B97455D30B1C4889A236C2AA0176A2F984F900BAE4E2769C09A4D5B72418EC10D7FFAFCB6B2A80B86DCB47F39CC2557B19273C029B21A1826328D9031490585AA52EF18F95A8CF8717EEC1E6099C95118DB44AF818D9AD66C</a:t>
            </a:r>
            <a:endParaRPr lang="zh-CN" altLang="en-US" sz="100"/>
          </a:p>
        </p:txBody>
      </p:sp>
      <p:pic>
        <p:nvPicPr>
          <p:cNvPr id="14" name="图片 13" descr="微信图片_20181127111539"/>
          <p:cNvPicPr>
            <a:picLocks noChangeAspect="1"/>
          </p:cNvPicPr>
          <p:nvPr/>
        </p:nvPicPr>
        <p:blipFill>
          <a:blip r:embed="rId2"/>
          <a:stretch>
            <a:fillRect/>
          </a:stretch>
        </p:blipFill>
        <p:spPr>
          <a:xfrm>
            <a:off x="210820" y="74930"/>
            <a:ext cx="1343660" cy="1303655"/>
          </a:xfrm>
          <a:prstGeom prst="rect">
            <a:avLst/>
          </a:prstGeom>
        </p:spPr>
      </p:pic>
      <p:pic>
        <p:nvPicPr>
          <p:cNvPr id="48" name="图片 47" descr="腾飞Logo"/>
          <p:cNvPicPr>
            <a:picLocks noChangeAspect="1"/>
          </p:cNvPicPr>
          <p:nvPr/>
        </p:nvPicPr>
        <p:blipFill>
          <a:blip r:embed="rId3" cstate="print"/>
          <a:stretch>
            <a:fillRect/>
          </a:stretch>
        </p:blipFill>
        <p:spPr>
          <a:xfrm>
            <a:off x="10762615" y="106045"/>
            <a:ext cx="1358265" cy="1164590"/>
          </a:xfrm>
          <a:prstGeom prst="rect">
            <a:avLst/>
          </a:prstGeom>
        </p:spPr>
      </p:pic>
      <p:sp>
        <p:nvSpPr>
          <p:cNvPr id="17" name="文本框 16"/>
          <p:cNvSpPr txBox="1"/>
          <p:nvPr/>
        </p:nvSpPr>
        <p:spPr>
          <a:xfrm>
            <a:off x="4225290" y="3716655"/>
            <a:ext cx="6687185" cy="1383665"/>
          </a:xfrm>
          <a:prstGeom prst="rect">
            <a:avLst/>
          </a:prstGeom>
          <a:noFill/>
          <a:ln w="9525">
            <a:noFill/>
          </a:ln>
        </p:spPr>
        <p:txBody>
          <a:bodyPr wrap="square">
            <a:spAutoFit/>
          </a:bodyPr>
          <a:p>
            <a:pPr indent="0" fontAlgn="auto">
              <a:lnSpc>
                <a:spcPct val="150000"/>
              </a:lnSpc>
            </a:pPr>
            <a:r>
              <a:rPr lang="zh-CN" sz="1400" b="0">
                <a:solidFill>
                  <a:schemeClr val="bg1"/>
                </a:solidFill>
                <a:latin typeface="微软雅黑 Light" panose="020B0502040204020203" charset="-122"/>
                <a:ea typeface="微软雅黑 Light" panose="020B0502040204020203" charset="-122"/>
                <a:cs typeface="微软雅黑 Light" panose="020B0502040204020203" charset="-122"/>
              </a:rPr>
              <a:t>21世纪，众多医学证明人类DNA重组与重新排序进化的可能性，腾飞科技正是从这种最原始的溯源方式找寻到了创新灵感，将材料的本质分子作为重组层，进行重新排序与原材料提纯。将许多相同的、简单的结构功能单元通过共价键重复连接而成的高分子量化合物，通过结构单元或链节，找到高分子单体聚合物。</a:t>
            </a:r>
            <a:endParaRPr lang="zh-CN" altLang="en-US" sz="1400" b="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18" name="文本框 17"/>
          <p:cNvSpPr txBox="1"/>
          <p:nvPr/>
        </p:nvSpPr>
        <p:spPr>
          <a:xfrm>
            <a:off x="5154295" y="3063875"/>
            <a:ext cx="2816860" cy="583565"/>
          </a:xfrm>
          <a:prstGeom prst="rect">
            <a:avLst/>
          </a:prstGeom>
          <a:noFill/>
        </p:spPr>
        <p:txBody>
          <a:bodyPr wrap="none" rtlCol="0" anchor="t">
            <a:spAutoFit/>
          </a:bodyPr>
          <a:p>
            <a:r>
              <a:rPr lang="zh-CN" altLang="en-US" sz="3200">
                <a:solidFill>
                  <a:schemeClr val="bg1"/>
                </a:solidFill>
                <a:latin typeface="微软雅黑" panose="020B0503020204020204" charset="-122"/>
                <a:ea typeface="微软雅黑" panose="020B0503020204020204" charset="-122"/>
                <a:cs typeface="微软雅黑" panose="020B0503020204020204" charset="-122"/>
              </a:rPr>
              <a:t>进化</a:t>
            </a:r>
            <a:r>
              <a:rPr lang="en-US" altLang="zh-CN" sz="3200">
                <a:solidFill>
                  <a:schemeClr val="bg1"/>
                </a:solidFill>
                <a:latin typeface="微软雅黑" panose="020B0503020204020204" charset="-122"/>
                <a:ea typeface="微软雅黑" panose="020B0503020204020204" charset="-122"/>
                <a:cs typeface="微软雅黑" panose="020B0503020204020204" charset="-122"/>
              </a:rPr>
              <a:t>.</a:t>
            </a:r>
            <a:r>
              <a:rPr lang="zh-CN" altLang="en-US" sz="3200">
                <a:solidFill>
                  <a:schemeClr val="bg1"/>
                </a:solidFill>
                <a:latin typeface="微软雅黑" panose="020B0503020204020204" charset="-122"/>
                <a:ea typeface="微软雅黑" panose="020B0503020204020204" charset="-122"/>
                <a:cs typeface="微软雅黑" panose="020B0503020204020204" charset="-122"/>
              </a:rPr>
              <a:t>重组</a:t>
            </a:r>
            <a:r>
              <a:rPr lang="en-US" altLang="zh-CN" sz="3200">
                <a:solidFill>
                  <a:schemeClr val="bg1"/>
                </a:solidFill>
                <a:latin typeface="微软雅黑" panose="020B0503020204020204" charset="-122"/>
                <a:ea typeface="微软雅黑" panose="020B0503020204020204" charset="-122"/>
                <a:cs typeface="微软雅黑" panose="020B0503020204020204" charset="-122"/>
              </a:rPr>
              <a:t>.</a:t>
            </a:r>
            <a:r>
              <a:rPr lang="zh-CN" altLang="en-US" sz="3200">
                <a:solidFill>
                  <a:schemeClr val="bg1"/>
                </a:solidFill>
                <a:latin typeface="微软雅黑" panose="020B0503020204020204" charset="-122"/>
                <a:ea typeface="微软雅黑" panose="020B0503020204020204" charset="-122"/>
                <a:cs typeface="微软雅黑" panose="020B0503020204020204" charset="-122"/>
              </a:rPr>
              <a:t>排序</a:t>
            </a:r>
            <a:endParaRPr lang="zh-CN" altLang="en-US" sz="320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455" y="634"/>
            <a:ext cx="12192000" cy="6856781"/>
          </a:xfrm>
          <a:prstGeom prst="rect">
            <a:avLst/>
          </a:prstGeom>
        </p:spPr>
      </p:pic>
      <p:sp>
        <p:nvSpPr>
          <p:cNvPr id="100" name="文本框 99"/>
          <p:cNvSpPr txBox="1"/>
          <p:nvPr/>
        </p:nvSpPr>
        <p:spPr>
          <a:xfrm>
            <a:off x="4124960" y="3682365"/>
            <a:ext cx="7306945" cy="2306955"/>
          </a:xfrm>
          <a:prstGeom prst="rect">
            <a:avLst/>
          </a:prstGeom>
          <a:noFill/>
          <a:ln w="9525">
            <a:noFill/>
          </a:ln>
        </p:spPr>
        <p:txBody>
          <a:bodyPr wrap="square">
            <a:spAutoFit/>
          </a:bodyPr>
          <a:p>
            <a:pPr indent="0" algn="l" fontAlgn="auto">
              <a:lnSpc>
                <a:spcPct val="150000"/>
              </a:lnSpc>
            </a:pPr>
            <a:r>
              <a:rPr lang="en-US" altLang="zh-CN" sz="1600" b="0">
                <a:solidFill>
                  <a:schemeClr val="bg1"/>
                </a:solidFill>
                <a:latin typeface="微软雅黑 Light" panose="020B0502040204020203" charset="-122"/>
                <a:ea typeface="微软雅黑 Light" panose="020B0502040204020203" charset="-122"/>
                <a:cs typeface="微软雅黑 Light" panose="020B0502040204020203" charset="-122"/>
              </a:rPr>
              <a:t>        </a:t>
            </a:r>
            <a:r>
              <a:rPr lang="zh-CN" sz="1600" b="0">
                <a:solidFill>
                  <a:schemeClr val="bg1"/>
                </a:solidFill>
                <a:latin typeface="微软雅黑 Light" panose="020B0502040204020203" charset="-122"/>
                <a:ea typeface="微软雅黑 Light" panose="020B0502040204020203" charset="-122"/>
                <a:cs typeface="微软雅黑 Light" panose="020B0502040204020203" charset="-122"/>
              </a:rPr>
              <a:t>我们致力于发现能够在涤纶纤维棉杯上形成物理性隔膜保护层，又富有张力紧致的高分子元素。以此实现涤纶纤维在人为洗水，机器洗水过程中不变形，并维持原有形态，同时又能够对人体无毒无害。不依赖其他物理性能面料，来实现高效的经济效益与最简单的工艺流程。让更多广大的品牌商能够用PU海绵模杯的价格，购买到健康度更高的，非海绵类-高分子SOLA纤维杯，一直是腾飞科技创新的宗旨。</a:t>
            </a:r>
            <a:endParaRPr lang="zh-CN" sz="1600" b="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sz="2800" b="1">
                <a:solidFill>
                  <a:schemeClr val="bg1"/>
                </a:solidFill>
                <a:latin typeface="微软雅黑" panose="020B0503020204020204" charset="-122"/>
                <a:ea typeface="微软雅黑" panose="020B0503020204020204" charset="-122"/>
                <a:cs typeface="微软雅黑" panose="020B0503020204020204" charset="-122"/>
              </a:rPr>
              <a:t>创造理念</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8" name="矩形 7"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309741" y="1106085"/>
            <a:ext cx="1720481" cy="5386090"/>
          </a:xfrm>
          <a:prstGeom prst="rect">
            <a:avLst/>
          </a:prstGeom>
        </p:spPr>
        <p:txBody>
          <a:bodyPr wrap="square">
            <a:spAutoFit/>
          </a:bodyPr>
          <a:p>
            <a:pPr algn="ctr"/>
            <a:r>
              <a:rPr lang="en-US" altLang="zh-CN" sz="34400" dirty="0" smtClean="0">
                <a:solidFill>
                  <a:schemeClr val="bg1"/>
                </a:solidFill>
                <a:effectLst>
                  <a:outerShdw blurRad="50800" dist="38100" algn="l" rotWithShape="0">
                    <a:schemeClr val="bg1">
                      <a:alpha val="40000"/>
                    </a:schemeClr>
                  </a:outerShdw>
                </a:effectLst>
                <a:cs typeface="+mn-ea"/>
                <a:sym typeface="+mn-lt"/>
              </a:rPr>
              <a:t>3</a:t>
            </a:r>
            <a:endParaRPr lang="zh-CN" altLang="en-US" sz="4000" dirty="0">
              <a:solidFill>
                <a:schemeClr val="bg1"/>
              </a:solidFill>
              <a:effectLst>
                <a:outerShdw blurRad="50800" dist="38100" algn="l" rotWithShape="0">
                  <a:schemeClr val="bg1">
                    <a:alpha val="40000"/>
                  </a:schemeClr>
                </a:outerShdw>
              </a:effectLst>
              <a:cs typeface="+mn-ea"/>
              <a:sym typeface="+mn-lt"/>
            </a:endParaRPr>
          </a:p>
        </p:txBody>
      </p:sp>
      <p:sp>
        <p:nvSpPr>
          <p:cNvPr id="9" name="文本框 8"/>
          <p:cNvSpPr txBox="1"/>
          <p:nvPr/>
        </p:nvSpPr>
        <p:spPr>
          <a:xfrm>
            <a:off x="1215390" y="1279525"/>
            <a:ext cx="5080000" cy="521970"/>
          </a:xfrm>
          <a:prstGeom prst="rect">
            <a:avLst/>
          </a:prstGeom>
          <a:noFill/>
          <a:ln w="9525">
            <a:noFill/>
          </a:ln>
        </p:spPr>
        <p:txBody>
          <a:bodyPr>
            <a:spAutoFit/>
          </a:bodyPr>
          <a:p>
            <a:pPr indent="0"/>
            <a:r>
              <a:rPr lang="en-US" sz="2800" b="1">
                <a:solidFill>
                  <a:schemeClr val="bg1"/>
                </a:solidFill>
                <a:latin typeface="微软雅黑" panose="020B0503020204020204" charset="-122"/>
                <a:ea typeface="微软雅黑" panose="020B0503020204020204" charset="-122"/>
              </a:rPr>
              <a:t>create the concept</a:t>
            </a:r>
            <a:endParaRPr lang="en-US" altLang="en-US" sz="2800" b="1">
              <a:solidFill>
                <a:schemeClr val="bg1"/>
              </a:solidFill>
              <a:latin typeface="微软雅黑" panose="020B0503020204020204" charset="-122"/>
              <a:ea typeface="微软雅黑" panose="020B0503020204020204" charset="-122"/>
            </a:endParaRPr>
          </a:p>
        </p:txBody>
      </p:sp>
      <p:grpSp>
        <p:nvGrpSpPr>
          <p:cNvPr id="11" name="组合 1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GrpSpPr/>
          <p:nvPr/>
        </p:nvGrpSpPr>
        <p:grpSpPr>
          <a:xfrm>
            <a:off x="4225290" y="1600893"/>
            <a:ext cx="3382010" cy="1226762"/>
            <a:chOff x="6002618" y="2666366"/>
            <a:chExt cx="3374037" cy="1226847"/>
          </a:xfrm>
        </p:grpSpPr>
        <p:sp>
          <p:nvSpPr>
            <p:cNvPr id="12" name="文本框 11"/>
            <p:cNvSpPr txBox="1"/>
            <p:nvPr/>
          </p:nvSpPr>
          <p:spPr>
            <a:xfrm>
              <a:off x="6104095" y="3248008"/>
              <a:ext cx="2445823" cy="645205"/>
            </a:xfrm>
            <a:prstGeom prst="rect">
              <a:avLst/>
            </a:prstGeom>
            <a:noFill/>
            <a:ln>
              <a:solidFill>
                <a:schemeClr val="bg1"/>
              </a:solidFill>
            </a:ln>
            <a:effectLst>
              <a:glow rad="1701800">
                <a:schemeClr val="accent5">
                  <a:satMod val="175000"/>
                  <a:alpha val="45000"/>
                </a:schemeClr>
              </a:glow>
            </a:effectLst>
          </p:spPr>
          <p:txBody>
            <a:bodyPr wrap="square" rtlCol="0">
              <a:spAutoFit/>
            </a:bodyPr>
            <a:p>
              <a:pPr algn="ctr"/>
              <a:r>
                <a:rPr lang="zh-CN" altLang="en-US" sz="3600" b="1" dirty="0">
                  <a:solidFill>
                    <a:schemeClr val="bg1"/>
                  </a:solidFill>
                  <a:latin typeface="微软雅黑" panose="020B0503020204020204" charset="-122"/>
                  <a:ea typeface="微软雅黑" panose="020B0503020204020204" charset="-122"/>
                  <a:cs typeface="+mn-ea"/>
                  <a:sym typeface="+mn-lt"/>
                </a:rPr>
                <a:t>创造理念</a:t>
              </a:r>
              <a:endParaRPr lang="zh-CN" altLang="en-US" sz="3600" b="1" dirty="0">
                <a:solidFill>
                  <a:schemeClr val="bg1"/>
                </a:solidFill>
                <a:latin typeface="微软雅黑" panose="020B0503020204020204" charset="-122"/>
                <a:ea typeface="微软雅黑" panose="020B0503020204020204" charset="-122"/>
                <a:cs typeface="+mn-ea"/>
                <a:sym typeface="+mn-lt"/>
              </a:endParaRPr>
            </a:p>
          </p:txBody>
        </p:sp>
        <p:sp>
          <p:nvSpPr>
            <p:cNvPr id="13" name="矩形 12"/>
            <p:cNvSpPr/>
            <p:nvPr/>
          </p:nvSpPr>
          <p:spPr>
            <a:xfrm>
              <a:off x="6002618" y="2666366"/>
              <a:ext cx="3374037" cy="398808"/>
            </a:xfrm>
            <a:prstGeom prst="rect">
              <a:avLst/>
            </a:prstGeom>
          </p:spPr>
          <p:txBody>
            <a:bodyPr wrap="square">
              <a:spAutoFit/>
            </a:bodyPr>
            <a:p>
              <a:pPr algn="r">
                <a:lnSpc>
                  <a:spcPct val="200000"/>
                </a:lnSpc>
              </a:pPr>
              <a:endParaRPr lang="en-US" altLang="zh-CN" sz="1000" dirty="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grpSp>
      <p:sp>
        <p:nvSpPr>
          <p:cNvPr id="18" name="文本框 17"/>
          <p:cNvSpPr txBox="1"/>
          <p:nvPr/>
        </p:nvSpPr>
        <p:spPr>
          <a:xfrm>
            <a:off x="5154295" y="3063875"/>
            <a:ext cx="2816860" cy="583565"/>
          </a:xfrm>
          <a:prstGeom prst="rect">
            <a:avLst/>
          </a:prstGeom>
          <a:noFill/>
        </p:spPr>
        <p:txBody>
          <a:bodyPr wrap="none" rtlCol="0" anchor="t">
            <a:spAutoFit/>
          </a:bodyPr>
          <a:p>
            <a:r>
              <a:rPr lang="zh-CN" altLang="en-US" sz="3200">
                <a:solidFill>
                  <a:schemeClr val="bg1"/>
                </a:solidFill>
                <a:latin typeface="微软雅黑" panose="020B0503020204020204" charset="-122"/>
                <a:ea typeface="微软雅黑" panose="020B0503020204020204" charset="-122"/>
                <a:cs typeface="微软雅黑" panose="020B0503020204020204" charset="-122"/>
              </a:rPr>
              <a:t>极致</a:t>
            </a:r>
            <a:r>
              <a:rPr lang="en-US" altLang="zh-CN" sz="3200">
                <a:solidFill>
                  <a:schemeClr val="bg1"/>
                </a:solidFill>
                <a:latin typeface="微软雅黑" panose="020B0503020204020204" charset="-122"/>
                <a:ea typeface="微软雅黑" panose="020B0503020204020204" charset="-122"/>
                <a:cs typeface="微软雅黑" panose="020B0503020204020204" charset="-122"/>
              </a:rPr>
              <a:t>.</a:t>
            </a:r>
            <a:r>
              <a:rPr lang="zh-CN" altLang="en-US" sz="3200">
                <a:solidFill>
                  <a:schemeClr val="bg1"/>
                </a:solidFill>
                <a:latin typeface="微软雅黑" panose="020B0503020204020204" charset="-122"/>
                <a:ea typeface="微软雅黑" panose="020B0503020204020204" charset="-122"/>
                <a:cs typeface="微软雅黑" panose="020B0503020204020204" charset="-122"/>
              </a:rPr>
              <a:t>高效</a:t>
            </a:r>
            <a:r>
              <a:rPr lang="en-US" altLang="zh-CN" sz="3200">
                <a:solidFill>
                  <a:schemeClr val="bg1"/>
                </a:solidFill>
                <a:latin typeface="微软雅黑" panose="020B0503020204020204" charset="-122"/>
                <a:ea typeface="微软雅黑" panose="020B0503020204020204" charset="-122"/>
                <a:cs typeface="微软雅黑" panose="020B0503020204020204" charset="-122"/>
              </a:rPr>
              <a:t>.</a:t>
            </a:r>
            <a:r>
              <a:rPr lang="zh-CN" altLang="en-US" sz="3200">
                <a:solidFill>
                  <a:schemeClr val="bg1"/>
                </a:solidFill>
                <a:latin typeface="微软雅黑" panose="020B0503020204020204" charset="-122"/>
                <a:ea typeface="微软雅黑" panose="020B0503020204020204" charset="-122"/>
                <a:cs typeface="微软雅黑" panose="020B0503020204020204" charset="-122"/>
              </a:rPr>
              <a:t>低价</a:t>
            </a:r>
            <a:endParaRPr lang="zh-CN" altLang="en-US" sz="320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高分子技术"/>
          <p:cNvPicPr>
            <a:picLocks noChangeAspect="1"/>
          </p:cNvPicPr>
          <p:nvPr/>
        </p:nvPicPr>
        <p:blipFill>
          <a:blip r:embed="rId1"/>
          <a:stretch>
            <a:fillRect/>
          </a:stretch>
        </p:blipFill>
        <p:spPr>
          <a:xfrm>
            <a:off x="1905" y="635"/>
            <a:ext cx="12157710" cy="6838950"/>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科技亮点</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100" name="文本框 99"/>
          <p:cNvSpPr txBox="1"/>
          <p:nvPr/>
        </p:nvSpPr>
        <p:spPr>
          <a:xfrm>
            <a:off x="189230" y="2496820"/>
            <a:ext cx="5080000" cy="521970"/>
          </a:xfrm>
          <a:prstGeom prst="rect">
            <a:avLst/>
          </a:prstGeom>
          <a:noFill/>
          <a:ln w="9525">
            <a:noFill/>
          </a:ln>
        </p:spPr>
        <p:txBody>
          <a:bodyPr>
            <a:spAutoFit/>
          </a:bodyPr>
          <a:p>
            <a:pPr indent="0"/>
            <a:r>
              <a:rPr lang="en-US" sz="2800" b="1">
                <a:solidFill>
                  <a:schemeClr val="bg1"/>
                </a:solidFill>
                <a:latin typeface="微软雅黑" panose="020B0503020204020204" charset="-122"/>
                <a:ea typeface="微软雅黑" panose="020B0503020204020204" charset="-122"/>
              </a:rPr>
              <a:t>STAYTIGHT</a:t>
            </a:r>
            <a:endParaRPr lang="en-US" altLang="en-US" sz="2800" b="1">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13335" y="4010660"/>
            <a:ext cx="5080000" cy="2353310"/>
          </a:xfrm>
          <a:prstGeom prst="rect">
            <a:avLst/>
          </a:prstGeom>
          <a:noFill/>
          <a:ln w="9525">
            <a:noFill/>
          </a:ln>
        </p:spPr>
        <p:txBody>
          <a:bodyPr>
            <a:spAutoFit/>
          </a:bodyPr>
          <a:p>
            <a:pPr indent="266700" fontAlgn="auto">
              <a:lnSpc>
                <a:spcPct val="150000"/>
              </a:lnSpc>
            </a:pPr>
            <a:r>
              <a:rPr lang="zh-CN" sz="1400" b="0">
                <a:solidFill>
                  <a:schemeClr val="bg1"/>
                </a:solidFill>
                <a:latin typeface="微软雅黑 Light" panose="020B0502040204020203" charset="-122"/>
                <a:ea typeface="微软雅黑 Light" panose="020B0502040204020203" charset="-122"/>
                <a:cs typeface="微软雅黑 Light" panose="020B0502040204020203" charset="-122"/>
              </a:rPr>
              <a:t>腾飞科技历经5年产业升级，创新研发出来的全新技术应用，它从植物树脂上提取出高分子天然液态粘性元素,本身具备优质的阻燃性。使用在涤纶PDO纤维上，用第五代非织造专利设备进行高精密度的点状平铺梳理，来实现每1微米结构空间内，有效的隔膜性保护，并形成高分子SOLA纤维棉杯“六菱形空间”。解决掉洗水后棉杯空间层不塌陷，保持原状的同时，具备优秀的支撑与复原性。</a:t>
            </a:r>
            <a:endParaRPr lang="zh-CN" altLang="en-US" sz="1400" b="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透气"/>
          <p:cNvPicPr>
            <a:picLocks noChangeAspect="1"/>
          </p:cNvPicPr>
          <p:nvPr/>
        </p:nvPicPr>
        <p:blipFill>
          <a:blip r:embed="rId1"/>
          <a:stretch>
            <a:fillRect/>
          </a:stretch>
        </p:blipFill>
        <p:spPr>
          <a:xfrm>
            <a:off x="-13970" y="-12065"/>
            <a:ext cx="12201525" cy="6880860"/>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高透气</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13" name="矩形 1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395605" y="4110355"/>
            <a:ext cx="8392160" cy="829945"/>
          </a:xfrm>
          <a:prstGeom prst="rect">
            <a:avLst/>
          </a:prstGeom>
        </p:spPr>
        <p:txBody>
          <a:bodyPr wrap="square">
            <a:spAutoFit/>
          </a:bodyPr>
          <a:p>
            <a:pP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   高分子SOLA纤维杯，因为UNICASED工艺系统的优秀性能，能够将散状的六菱形内层空间聚合，并形成乱序的直立层结构。使气流实现快速的穿梭，达到优质的透气性。</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
        <p:nvSpPr>
          <p:cNvPr id="10" name="文本框 9"/>
          <p:cNvSpPr txBox="1"/>
          <p:nvPr/>
        </p:nvSpPr>
        <p:spPr>
          <a:xfrm>
            <a:off x="819150" y="2944495"/>
            <a:ext cx="13004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透气</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11"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flipV="1">
            <a:off x="819150" y="3385185"/>
            <a:ext cx="2843530" cy="473710"/>
          </a:xfrm>
          <a:prstGeom prst="bentConnector3">
            <a:avLst>
              <a:gd name="adj1" fmla="val 50022"/>
            </a:avLst>
          </a:prstGeom>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透水"/>
          <p:cNvPicPr>
            <a:picLocks noChangeAspect="1"/>
          </p:cNvPicPr>
          <p:nvPr/>
        </p:nvPicPr>
        <p:blipFill>
          <a:blip r:embed="rId1"/>
          <a:stretch>
            <a:fillRect/>
          </a:stretch>
        </p:blipFill>
        <p:spPr>
          <a:xfrm>
            <a:off x="1905" y="635"/>
            <a:ext cx="12202795" cy="6853555"/>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高透水</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13" name="矩形 1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395605" y="4110355"/>
            <a:ext cx="3934460" cy="1568450"/>
          </a:xfrm>
          <a:prstGeom prst="rect">
            <a:avLst/>
          </a:prstGeom>
        </p:spPr>
        <p:txBody>
          <a:bodyPr wrap="square">
            <a:spAutoFit/>
          </a:bodyPr>
          <a:p>
            <a:pP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   高分子SOLA纤维杯，散状的六菱形内层空间聚合，并形成乱序的直立层结构。使</a:t>
            </a:r>
            <a:r>
              <a:rPr lang="zh-CN" altLang="en-US"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水迹不残留表面</a:t>
            </a: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实现</a:t>
            </a:r>
            <a:r>
              <a:rPr lang="zh-CN" altLang="en-US"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外排</a:t>
            </a: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，达到优质的透</a:t>
            </a:r>
            <a:r>
              <a:rPr lang="zh-CN" altLang="en-US"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水</a:t>
            </a: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性。</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
        <p:nvSpPr>
          <p:cNvPr id="10" name="文本框 9"/>
          <p:cNvSpPr txBox="1"/>
          <p:nvPr/>
        </p:nvSpPr>
        <p:spPr>
          <a:xfrm>
            <a:off x="819150" y="2944495"/>
            <a:ext cx="13004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透水</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11"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flipV="1">
            <a:off x="819150" y="3385185"/>
            <a:ext cx="2843530" cy="473710"/>
          </a:xfrm>
          <a:prstGeom prst="bentConnector3">
            <a:avLst>
              <a:gd name="adj1" fmla="val 50022"/>
            </a:avLst>
          </a:prstGeom>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抗菌防霉"/>
          <p:cNvPicPr>
            <a:picLocks noChangeAspect="1"/>
          </p:cNvPicPr>
          <p:nvPr/>
        </p:nvPicPr>
        <p:blipFill>
          <a:blip r:embed="rId1"/>
          <a:stretch>
            <a:fillRect/>
          </a:stretch>
        </p:blipFill>
        <p:spPr>
          <a:xfrm>
            <a:off x="2540" y="635"/>
            <a:ext cx="12186920" cy="6844030"/>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抗霉防菌</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13" name="矩形 1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71780" y="4110355"/>
            <a:ext cx="4553585" cy="1938020"/>
          </a:xfrm>
          <a:prstGeom prst="rect">
            <a:avLst/>
          </a:prstGeom>
        </p:spPr>
        <p:txBody>
          <a:bodyPr wrap="square">
            <a:spAutoFit/>
          </a:bodyPr>
          <a:p>
            <a:pPr algn="ct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   同时高分子SOLA纤维杯，因Stay tight技术工艺在表层形成有效的隔膜保护，在直立结构的低密度内层，脏污直接穿透不残留，达到了物理防霉作用，晾晒过程中，能够让正常光紫外线，直接穿透表层进入内层，实现穿透式晾晒杀菌。</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
        <p:nvSpPr>
          <p:cNvPr id="10" name="文本框 9"/>
          <p:cNvSpPr txBox="1"/>
          <p:nvPr/>
        </p:nvSpPr>
        <p:spPr>
          <a:xfrm>
            <a:off x="819150" y="2944495"/>
            <a:ext cx="24180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抗霉防菌</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11"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flipV="1">
            <a:off x="819150" y="3319145"/>
            <a:ext cx="4870450" cy="539750"/>
          </a:xfrm>
          <a:prstGeom prst="bentConnector3">
            <a:avLst>
              <a:gd name="adj1" fmla="val 50013"/>
            </a:avLst>
          </a:prstGeom>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轻质"/>
          <p:cNvPicPr>
            <a:picLocks noChangeAspect="1"/>
          </p:cNvPicPr>
          <p:nvPr/>
        </p:nvPicPr>
        <p:blipFill>
          <a:blip r:embed="rId1"/>
          <a:stretch>
            <a:fillRect/>
          </a:stretch>
        </p:blipFill>
        <p:spPr>
          <a:xfrm>
            <a:off x="1905" y="635"/>
            <a:ext cx="12196445" cy="6845300"/>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轻质</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4" name="文本框 3"/>
          <p:cNvSpPr txBox="1"/>
          <p:nvPr/>
        </p:nvSpPr>
        <p:spPr>
          <a:xfrm>
            <a:off x="9582150" y="3401695"/>
            <a:ext cx="13004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轻质</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5"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rot="10800000">
            <a:off x="7493635" y="3852545"/>
            <a:ext cx="3764280" cy="494030"/>
          </a:xfrm>
          <a:prstGeom prst="bentConnector3">
            <a:avLst>
              <a:gd name="adj1" fmla="val 49983"/>
            </a:avLst>
          </a:prstGeom>
        </p:spPr>
        <p:style>
          <a:lnRef idx="3">
            <a:schemeClr val="accent6"/>
          </a:lnRef>
          <a:fillRef idx="0">
            <a:schemeClr val="accent6"/>
          </a:fillRef>
          <a:effectRef idx="2">
            <a:schemeClr val="accent6"/>
          </a:effectRef>
          <a:fontRef idx="minor">
            <a:schemeClr val="tx1"/>
          </a:fontRef>
        </p:style>
      </p:cxnSp>
      <p:sp>
        <p:nvSpPr>
          <p:cNvPr id="8" name="矩形 7"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7160895" y="4853305"/>
            <a:ext cx="4429760" cy="1198880"/>
          </a:xfrm>
          <a:prstGeom prst="rect">
            <a:avLst/>
          </a:prstGeom>
        </p:spPr>
        <p:txBody>
          <a:bodyPr wrap="square">
            <a:spAutoFit/>
          </a:bodyPr>
          <a:p>
            <a:pPr algn="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直立状的六菱形纤维结构，在同等体积下，密度比PU海绵低，所以重量仅仅只有PU海绵的45%；</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速干"/>
          <p:cNvPicPr>
            <a:picLocks noChangeAspect="1"/>
          </p:cNvPicPr>
          <p:nvPr/>
        </p:nvPicPr>
        <p:blipFill>
          <a:blip r:embed="rId1"/>
          <a:stretch>
            <a:fillRect/>
          </a:stretch>
        </p:blipFill>
        <p:spPr>
          <a:xfrm>
            <a:off x="1905" y="635"/>
            <a:ext cx="12204065" cy="6855460"/>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吸湿排汗</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4" name="文本框 3"/>
          <p:cNvSpPr txBox="1"/>
          <p:nvPr/>
        </p:nvSpPr>
        <p:spPr>
          <a:xfrm>
            <a:off x="428625" y="2896870"/>
            <a:ext cx="13004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速干</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5"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flipV="1">
            <a:off x="344805" y="3208020"/>
            <a:ext cx="2975610" cy="606425"/>
          </a:xfrm>
          <a:prstGeom prst="bentConnector3">
            <a:avLst>
              <a:gd name="adj1" fmla="val 50021"/>
            </a:avLst>
          </a:prstGeom>
        </p:spPr>
        <p:style>
          <a:lnRef idx="3">
            <a:schemeClr val="accent6"/>
          </a:lnRef>
          <a:fillRef idx="0">
            <a:schemeClr val="accent6"/>
          </a:fillRef>
          <a:effectRef idx="2">
            <a:schemeClr val="accent6"/>
          </a:effectRef>
          <a:fontRef idx="minor">
            <a:schemeClr val="tx1"/>
          </a:fontRef>
        </p:style>
      </p:cxnSp>
      <p:sp>
        <p:nvSpPr>
          <p:cNvPr id="8" name="矩形 7"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32385" y="4167505"/>
            <a:ext cx="3600450" cy="1198880"/>
          </a:xfrm>
          <a:prstGeom prst="rect">
            <a:avLst/>
          </a:prstGeom>
        </p:spPr>
        <p:txBody>
          <a:bodyPr wrap="square">
            <a:spAutoFit/>
          </a:bodyPr>
          <a:p>
            <a:pPr algn="l">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在SGS的测试报告中，SOLA纤维杯以1442MM/S的透气率，超过同等体积棉杯的6-8倍</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
        <p:nvSpPr>
          <p:cNvPr id="6" name="文本框 5"/>
          <p:cNvSpPr txBox="1"/>
          <p:nvPr/>
        </p:nvSpPr>
        <p:spPr>
          <a:xfrm>
            <a:off x="6823075" y="226377"/>
            <a:ext cx="5080000" cy="1568450"/>
          </a:xfrm>
          <a:prstGeom prst="rect">
            <a:avLst/>
          </a:prstGeom>
          <a:noFill/>
          <a:ln w="9525">
            <a:noFill/>
          </a:ln>
        </p:spPr>
        <p:txBody>
          <a:bodyPr>
            <a:spAutoFit/>
          </a:bodyPr>
          <a:p>
            <a:pPr indent="0" fontAlgn="auto">
              <a:lnSpc>
                <a:spcPct val="150000"/>
              </a:lnSpc>
            </a:pPr>
            <a:r>
              <a:rPr lang="en-US" altLang="zh-CN" sz="1600" b="0">
                <a:solidFill>
                  <a:schemeClr val="bg1"/>
                </a:solidFill>
                <a:latin typeface="微软雅黑 Light" panose="020B0502040204020203" charset="-122"/>
                <a:ea typeface="微软雅黑 Light" panose="020B0502040204020203" charset="-122"/>
                <a:cs typeface="微软雅黑 Light" panose="020B0502040204020203" charset="-122"/>
              </a:rPr>
              <a:t>  </a:t>
            </a:r>
            <a:r>
              <a:rPr lang="zh-CN" sz="1600" b="0">
                <a:solidFill>
                  <a:schemeClr val="bg1"/>
                </a:solidFill>
                <a:latin typeface="微软雅黑 Light" panose="020B0502040204020203" charset="-122"/>
                <a:ea typeface="微软雅黑 Light" panose="020B0502040204020203" charset="-122"/>
                <a:cs typeface="微软雅黑 Light" panose="020B0502040204020203" charset="-122"/>
              </a:rPr>
              <a:t>直立式的“六菱形空间”结构，能够为乳房提供优质的湿气快干的效果，保持胸部长时间穿着内衣干爽，舒适，不粘身。高分子SOLA纤维模杯，具备优质的抗风通气性能。</a:t>
            </a:r>
            <a:endParaRPr lang="zh-CN" altLang="en-US" sz="1600" b="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承托"/>
          <p:cNvPicPr>
            <a:picLocks noChangeAspect="1"/>
          </p:cNvPicPr>
          <p:nvPr/>
        </p:nvPicPr>
        <p:blipFill>
          <a:blip r:embed="rId1"/>
          <a:stretch>
            <a:fillRect/>
          </a:stretch>
        </p:blipFill>
        <p:spPr>
          <a:xfrm>
            <a:off x="1905" y="635"/>
            <a:ext cx="12188825" cy="6873875"/>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轻盈承托</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cxnSp>
        <p:nvCxnSpPr>
          <p:cNvPr id="5"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flipV="1">
            <a:off x="928370" y="3260725"/>
            <a:ext cx="3267075" cy="990600"/>
          </a:xfrm>
          <a:prstGeom prst="bentConnector3">
            <a:avLst>
              <a:gd name="adj1" fmla="val 55840"/>
            </a:avLst>
          </a:prstGeom>
        </p:spPr>
        <p:style>
          <a:lnRef idx="3">
            <a:schemeClr val="accent6"/>
          </a:lnRef>
          <a:fillRef idx="0">
            <a:schemeClr val="accent6"/>
          </a:fillRef>
          <a:effectRef idx="2">
            <a:schemeClr val="accent6"/>
          </a:effectRef>
          <a:fontRef idx="minor">
            <a:schemeClr val="tx1"/>
          </a:fontRef>
        </p:style>
      </p:cxnSp>
      <p:sp>
        <p:nvSpPr>
          <p:cNvPr id="4" name="文本框 3"/>
          <p:cNvSpPr txBox="1"/>
          <p:nvPr/>
        </p:nvSpPr>
        <p:spPr>
          <a:xfrm>
            <a:off x="268605" y="3260725"/>
            <a:ext cx="24180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轻盈承托</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sp>
        <p:nvSpPr>
          <p:cNvPr id="8" name="矩形 7"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89535" y="4558030"/>
            <a:ext cx="3600450" cy="1198880"/>
          </a:xfrm>
          <a:prstGeom prst="rect">
            <a:avLst/>
          </a:prstGeom>
        </p:spPr>
        <p:txBody>
          <a:bodyPr wrap="square">
            <a:spAutoFit/>
          </a:bodyPr>
          <a:p>
            <a:pPr algn="l">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轻质的模杯，能够为乳房模杯区域减重60%，同时带来12个小时高效的支撑性</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耐黄变"/>
          <p:cNvPicPr>
            <a:picLocks noChangeAspect="1"/>
          </p:cNvPicPr>
          <p:nvPr/>
        </p:nvPicPr>
        <p:blipFill>
          <a:blip r:embed="rId1"/>
          <a:stretch>
            <a:fillRect/>
          </a:stretch>
        </p:blipFill>
        <p:spPr>
          <a:xfrm>
            <a:off x="-4445" y="5715"/>
            <a:ext cx="12200890" cy="6846570"/>
          </a:xfrm>
          <a:prstGeom prst="rect">
            <a:avLst/>
          </a:prstGeom>
        </p:spPr>
      </p:pic>
      <p:sp>
        <p:nvSpPr>
          <p:cNvPr id="3" name="文本框 2"/>
          <p:cNvSpPr txBox="1"/>
          <p:nvPr/>
        </p:nvSpPr>
        <p:spPr>
          <a:xfrm>
            <a:off x="4027170" y="1565275"/>
            <a:ext cx="3794125" cy="1383665"/>
          </a:xfrm>
          <a:prstGeom prst="rect">
            <a:avLst/>
          </a:prstGeom>
          <a:noFill/>
          <a:ln w="9525">
            <a:noFill/>
          </a:ln>
        </p:spPr>
        <p:txBody>
          <a:bodyPr wrap="square">
            <a:spAutoFit/>
          </a:bodyPr>
          <a:p>
            <a:pPr indent="0" algn="ctr"/>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lgn="ctr"/>
            <a:r>
              <a:rPr lang="zh-CN" altLang="en-US" sz="2800" b="1">
                <a:solidFill>
                  <a:schemeClr val="bg1"/>
                </a:solidFill>
                <a:latin typeface="微软雅黑" panose="020B0503020204020204" charset="-122"/>
                <a:ea typeface="微软雅黑" panose="020B0503020204020204" charset="-122"/>
                <a:cs typeface="微软雅黑" panose="020B0503020204020204" charset="-122"/>
              </a:rPr>
              <a:t> </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5362575" y="513715"/>
            <a:ext cx="1466850" cy="1423035"/>
          </a:xfrm>
          <a:prstGeom prst="rect">
            <a:avLst/>
          </a:prstGeom>
        </p:spPr>
      </p:pic>
      <p:sp>
        <p:nvSpPr>
          <p:cNvPr id="4" name="文本框 3"/>
          <p:cNvSpPr txBox="1"/>
          <p:nvPr/>
        </p:nvSpPr>
        <p:spPr>
          <a:xfrm>
            <a:off x="5817235" y="3206750"/>
            <a:ext cx="18592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耐黄变</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5"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rot="10800000">
            <a:off x="3912235" y="3591560"/>
            <a:ext cx="3764280" cy="494030"/>
          </a:xfrm>
          <a:prstGeom prst="bentConnector3">
            <a:avLst>
              <a:gd name="adj1" fmla="val 49983"/>
            </a:avLst>
          </a:prstGeom>
        </p:spPr>
        <p:style>
          <a:lnRef idx="3">
            <a:schemeClr val="accent6"/>
          </a:lnRef>
          <a:fillRef idx="0">
            <a:schemeClr val="accent6"/>
          </a:fillRef>
          <a:effectRef idx="2">
            <a:schemeClr val="accent6"/>
          </a:effectRef>
          <a:fontRef idx="minor">
            <a:schemeClr val="tx1"/>
          </a:fontRef>
        </p:style>
      </p:cxnSp>
      <p:sp>
        <p:nvSpPr>
          <p:cNvPr id="8" name="矩形 7"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3712210" y="4405630"/>
            <a:ext cx="5105400" cy="1568450"/>
          </a:xfrm>
          <a:prstGeom prst="rect">
            <a:avLst/>
          </a:prstGeom>
        </p:spPr>
        <p:txBody>
          <a:bodyPr wrap="square">
            <a:spAutoFit/>
          </a:bodyPr>
          <a:p>
            <a:pPr algn="ct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高分子六菱形状的内层空间结构，</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a:p>
            <a:pPr algn="ct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由于有分子层隔膜，性能稳定</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a:p>
            <a:pPr algn="ct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不易氧化分解</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a:p>
            <a:pPr algn="ct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能够暴晒不变黄</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环保健康"/>
          <p:cNvPicPr>
            <a:picLocks noChangeAspect="1"/>
          </p:cNvPicPr>
          <p:nvPr/>
        </p:nvPicPr>
        <p:blipFill>
          <a:blip r:embed="rId1"/>
          <a:stretch>
            <a:fillRect/>
          </a:stretch>
        </p:blipFill>
        <p:spPr>
          <a:xfrm>
            <a:off x="1905" y="635"/>
            <a:ext cx="12201525" cy="6892290"/>
          </a:xfrm>
          <a:prstGeom prst="rect">
            <a:avLst/>
          </a:prstGeom>
        </p:spPr>
      </p:pic>
      <p:sp>
        <p:nvSpPr>
          <p:cNvPr id="3" name="文本框 2"/>
          <p:cNvSpPr txBox="1"/>
          <p:nvPr/>
        </p:nvSpPr>
        <p:spPr>
          <a:xfrm>
            <a:off x="1272540" y="635"/>
            <a:ext cx="3794125" cy="1383665"/>
          </a:xfrm>
          <a:prstGeom prst="rect">
            <a:avLst/>
          </a:prstGeom>
          <a:noFill/>
          <a:ln w="9525">
            <a:noFill/>
          </a:ln>
        </p:spPr>
        <p:txBody>
          <a:bodyPr wrap="square">
            <a:spAutoFit/>
          </a:bodyPr>
          <a:p>
            <a:pPr indent="0"/>
            <a:r>
              <a:rPr lang="en-US" sz="2800" b="0">
                <a:solidFill>
                  <a:schemeClr val="bg1"/>
                </a:solidFill>
                <a:latin typeface="微软雅黑" panose="020B0503020204020204" charset="-122"/>
                <a:ea typeface="微软雅黑" panose="020B0503020204020204" charset="-122"/>
                <a:cs typeface="微软雅黑" panose="020B0503020204020204" charset="-122"/>
              </a:rPr>
              <a:t> </a:t>
            </a:r>
            <a:r>
              <a:rPr lang="zh-CN" sz="2800" b="1">
                <a:solidFill>
                  <a:schemeClr val="bg1"/>
                </a:solidFill>
                <a:latin typeface="微软雅黑" panose="020B0503020204020204" charset="-122"/>
                <a:ea typeface="微软雅黑" panose="020B0503020204020204" charset="-122"/>
                <a:cs typeface="微软雅黑" panose="020B0503020204020204" charset="-122"/>
              </a:rPr>
              <a:t>高分子SOLA纤维棉</a:t>
            </a:r>
            <a:endParaRPr lang="zh-CN" sz="2800" b="1">
              <a:solidFill>
                <a:schemeClr val="bg1"/>
              </a:solidFill>
              <a:latin typeface="微软雅黑" panose="020B0503020204020204" charset="-122"/>
              <a:ea typeface="微软雅黑" panose="020B0503020204020204" charset="-122"/>
              <a:cs typeface="微软雅黑" panose="020B0503020204020204" charset="-122"/>
            </a:endParaRPr>
          </a:p>
          <a:p>
            <a:pPr indent="0"/>
            <a:r>
              <a:rPr lang="zh-CN" altLang="en-US" sz="2800" b="1">
                <a:solidFill>
                  <a:schemeClr val="bg1"/>
                </a:solidFill>
                <a:latin typeface="微软雅黑" panose="020B0503020204020204" charset="-122"/>
                <a:ea typeface="微软雅黑" panose="020B0503020204020204" charset="-122"/>
                <a:cs typeface="微软雅黑" panose="020B0503020204020204" charset="-122"/>
              </a:rPr>
              <a:t>无毒环保</a:t>
            </a:r>
            <a:endParaRPr lang="zh-CN" altLang="en-US" sz="2800"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descr="微信图片_20181127111539"/>
          <p:cNvPicPr>
            <a:picLocks noChangeAspect="1"/>
          </p:cNvPicPr>
          <p:nvPr/>
        </p:nvPicPr>
        <p:blipFill>
          <a:blip r:embed="rId2"/>
          <a:stretch>
            <a:fillRect/>
          </a:stretch>
        </p:blipFill>
        <p:spPr>
          <a:xfrm>
            <a:off x="1905" y="151765"/>
            <a:ext cx="1270635" cy="1232535"/>
          </a:xfrm>
          <a:prstGeom prst="rect">
            <a:avLst/>
          </a:prstGeom>
        </p:spPr>
      </p:pic>
      <p:sp>
        <p:nvSpPr>
          <p:cNvPr id="4" name="文本框 3"/>
          <p:cNvSpPr txBox="1"/>
          <p:nvPr/>
        </p:nvSpPr>
        <p:spPr>
          <a:xfrm>
            <a:off x="8429625" y="2487295"/>
            <a:ext cx="2418080" cy="768350"/>
          </a:xfrm>
          <a:prstGeom prst="rect">
            <a:avLst/>
          </a:prstGeom>
          <a:noFill/>
        </p:spPr>
        <p:txBody>
          <a:bodyPr wrap="none" rtlCol="0" anchor="t">
            <a:spAutoFit/>
          </a:bodyPr>
          <a:p>
            <a:r>
              <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rPr>
              <a:t>无毒环保</a:t>
            </a:r>
            <a:endParaRPr lang="zh-CN" altLang="en-US" sz="4400" b="1">
              <a:solidFill>
                <a:schemeClr val="bg1"/>
              </a:solidFill>
              <a:effectLst>
                <a:glow rad="1155700">
                  <a:schemeClr val="accent6">
                    <a:lumMod val="75000"/>
                    <a:alpha val="40000"/>
                  </a:schemeClr>
                </a:glow>
              </a:effectLst>
              <a:latin typeface="微软雅黑" panose="020B0503020204020204" charset="-122"/>
              <a:ea typeface="微软雅黑" panose="020B0503020204020204" charset="-122"/>
            </a:endParaRPr>
          </a:p>
        </p:txBody>
      </p:sp>
      <p:cxnSp>
        <p:nvCxnSpPr>
          <p:cNvPr id="5" name="Straight Connector 4"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CxnSpPr/>
          <p:nvPr/>
        </p:nvCxnSpPr>
        <p:spPr>
          <a:xfrm rot="10800000">
            <a:off x="5791200" y="2931795"/>
            <a:ext cx="5133975" cy="443230"/>
          </a:xfrm>
          <a:prstGeom prst="bentConnector3">
            <a:avLst>
              <a:gd name="adj1" fmla="val 49994"/>
            </a:avLst>
          </a:prstGeom>
        </p:spPr>
        <p:style>
          <a:lnRef idx="3">
            <a:schemeClr val="accent6"/>
          </a:lnRef>
          <a:fillRef idx="0">
            <a:schemeClr val="accent6"/>
          </a:fillRef>
          <a:effectRef idx="2">
            <a:schemeClr val="accent6"/>
          </a:effectRef>
          <a:fontRef idx="minor">
            <a:schemeClr val="tx1"/>
          </a:fontRef>
        </p:style>
      </p:cxnSp>
      <p:sp>
        <p:nvSpPr>
          <p:cNvPr id="6" name="矩形 5"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6663055" y="3738880"/>
            <a:ext cx="4429760" cy="1568450"/>
          </a:xfrm>
          <a:prstGeom prst="rect">
            <a:avLst/>
          </a:prstGeom>
        </p:spPr>
        <p:txBody>
          <a:bodyPr wrap="square">
            <a:spAutoFit/>
          </a:bodyPr>
          <a:p>
            <a:pPr algn="r">
              <a:lnSpc>
                <a:spcPct val="150000"/>
              </a:lnSpc>
            </a:pPr>
            <a:r>
              <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rPr>
              <a:t>高分子SOLA纤维杯是纯涤纶纤维制品，对身体无害。制作过程，无化学反应过程，低耗能，仅通过物理热成型，可实现重复回收再利用，不会污染环境与资源浪费。</a:t>
            </a:r>
            <a:endParaRPr lang="en-US" altLang="zh-CN" sz="1600" dirty="0" smtClean="0">
              <a:solidFill>
                <a:schemeClr val="bg1"/>
              </a:solidFill>
              <a:latin typeface="微软雅黑 Light" panose="020B0502040204020203" charset="-122"/>
              <a:ea typeface="微软雅黑 Light" panose="020B0502040204020203" charset="-122"/>
              <a:cs typeface="微软雅黑 Light" panose="020B0502040204020203"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e7d195523061f1c0fa07f38d8c1154c57bf8f7993b42569d03F573E7557F37EDE61EF06A794A4E9123C1071E4224D404485DE90708939AC7AF7E9F1763229B7B8F9D84847A4CD81ACC4954AD75B3F9773EF3F1905A59B5FAD002486698AF6BC488B3339190FD35FCEE3EE874B6897FD4E77F5B627E97126372337BF500BC3210B341EF6A5A34CE5DEA1A55A4BF352DFC"/>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1"/>
            <a:ext cx="12184219" cy="6858001"/>
          </a:xfrm>
          <a:prstGeom prst="rect">
            <a:avLst/>
          </a:prstGeom>
        </p:spPr>
      </p:pic>
      <p:sp>
        <p:nvSpPr>
          <p:cNvPr id="3" name="文本框 2"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2912842" y="2726144"/>
            <a:ext cx="6175816" cy="1446550"/>
          </a:xfrm>
          <a:prstGeom prst="rect">
            <a:avLst/>
          </a:prstGeom>
          <a:noFill/>
        </p:spPr>
        <p:txBody>
          <a:bodyPr wrap="square" rtlCol="0" anchor="ctr">
            <a:spAutoFit/>
          </a:bodyPr>
          <a:lstStyle/>
          <a:p>
            <a:pPr algn="dist"/>
            <a:r>
              <a:rPr lang="en-US" altLang="zh-CN" sz="8800" dirty="0" smtClean="0">
                <a:solidFill>
                  <a:schemeClr val="bg1"/>
                </a:solidFill>
                <a:cs typeface="+mn-ea"/>
                <a:sym typeface="+mn-lt"/>
              </a:rPr>
              <a:t>THANKS</a:t>
            </a:r>
            <a:endParaRPr lang="en-US" altLang="zh-CN" sz="8800" dirty="0" smtClean="0">
              <a:solidFill>
                <a:schemeClr val="bg1"/>
              </a:solidFill>
              <a:cs typeface="+mn-ea"/>
              <a:sym typeface="+mn-lt"/>
            </a:endParaRPr>
          </a:p>
        </p:txBody>
      </p:sp>
      <p:sp>
        <p:nvSpPr>
          <p:cNvPr id="4" name="矩形 3"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3260725" y="4172268"/>
            <a:ext cx="5298440" cy="521970"/>
          </a:xfrm>
          <a:prstGeom prst="rect">
            <a:avLst/>
          </a:prstGeom>
          <a:noFill/>
        </p:spPr>
        <p:txBody>
          <a:bodyPr wrap="square" rtlCol="0" anchor="ctr">
            <a:spAutoFit/>
          </a:bodyPr>
          <a:lstStyle/>
          <a:p>
            <a:pPr algn="dist"/>
            <a:r>
              <a:rPr lang="en-US" altLang="zh-CN" sz="2800" dirty="0">
                <a:solidFill>
                  <a:schemeClr val="bg1"/>
                </a:solidFill>
                <a:cs typeface="+mn-ea"/>
                <a:sym typeface="+mn-lt"/>
              </a:rPr>
              <a:t> SOLA</a:t>
            </a:r>
            <a:r>
              <a:rPr lang="zh-CN" altLang="en-US" sz="2800" dirty="0">
                <a:solidFill>
                  <a:schemeClr val="bg1"/>
                </a:solidFill>
                <a:ea typeface="宋体" panose="02010600030101010101" pitchFamily="2" charset="-122"/>
                <a:cs typeface="+mn-ea"/>
                <a:sym typeface="+mn-lt"/>
              </a:rPr>
              <a:t>改变</a:t>
            </a:r>
            <a:r>
              <a:rPr lang="zh-CN" altLang="en-US" sz="2800" dirty="0">
                <a:solidFill>
                  <a:schemeClr val="bg1"/>
                </a:solidFill>
                <a:ea typeface="宋体" panose="02010600030101010101" pitchFamily="2" charset="-122"/>
                <a:cs typeface="+mn-ea"/>
                <a:sym typeface="+mn-lt"/>
              </a:rPr>
              <a:t>女士乳房健康新方式</a:t>
            </a:r>
            <a:endParaRPr lang="zh-CN" altLang="en-US" sz="2800" dirty="0">
              <a:solidFill>
                <a:schemeClr val="bg1"/>
              </a:solidFill>
              <a:ea typeface="宋体" panose="02010600030101010101" pitchFamily="2" charset="-122"/>
              <a:cs typeface="+mn-ea"/>
              <a:sym typeface="+mn-lt"/>
            </a:endParaRPr>
          </a:p>
        </p:txBody>
      </p:sp>
      <p:sp>
        <p:nvSpPr>
          <p:cNvPr id="8" name="圆角矩形 7"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5143500" y="1428115"/>
            <a:ext cx="1533525" cy="1423035"/>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cs typeface="+mn-ea"/>
              <a:sym typeface="+mn-lt"/>
            </a:endParaRPr>
          </a:p>
        </p:txBody>
      </p:sp>
      <p:sp>
        <p:nvSpPr>
          <p:cNvPr id="10" name="圆角矩形 9"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p:nvPr/>
        </p:nvSpPr>
        <p:spPr>
          <a:xfrm>
            <a:off x="210745" y="6658233"/>
            <a:ext cx="691116"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cs typeface="+mn-ea"/>
              <a:sym typeface="+mn-lt"/>
            </a:endParaRPr>
          </a:p>
        </p:txBody>
      </p:sp>
      <p:sp>
        <p:nvSpPr>
          <p:cNvPr id="11" name="文本框 1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p:cNvSpPr txBox="1"/>
          <p:nvPr/>
        </p:nvSpPr>
        <p:spPr>
          <a:xfrm>
            <a:off x="136318" y="6280291"/>
            <a:ext cx="1384139" cy="368300"/>
          </a:xfrm>
          <a:prstGeom prst="rect">
            <a:avLst/>
          </a:prstGeom>
          <a:noFill/>
        </p:spPr>
        <p:txBody>
          <a:bodyPr wrap="square" rtlCol="0">
            <a:spAutoFit/>
          </a:bodyPr>
          <a:lstStyle/>
          <a:p>
            <a:r>
              <a:rPr lang="en-US" altLang="zh-CN" b="1" dirty="0" smtClean="0">
                <a:solidFill>
                  <a:schemeClr val="bg1"/>
                </a:solidFill>
                <a:cs typeface="+mn-ea"/>
                <a:sym typeface="+mn-lt"/>
              </a:rPr>
              <a:t>2018.12.1</a:t>
            </a:r>
            <a:endParaRPr lang="zh-CN" altLang="en-US" b="1" dirty="0">
              <a:solidFill>
                <a:schemeClr val="bg1"/>
              </a:solidFill>
              <a:cs typeface="+mn-ea"/>
              <a:sym typeface="+mn-lt"/>
            </a:endParaRPr>
          </a:p>
        </p:txBody>
      </p:sp>
      <p:sp>
        <p:nvSpPr>
          <p:cNvPr id="12" name="e7d195523061f1c0" descr="e7d195523061f1c0e2cac65f4dd4433153f92df889a18366F7F588708899D2B8337A17DFF031C9E359225D404DCFAE6B97455D30B1C4889A236C2AA0176A2F984F900BAE4E2769C09A4D5B72418EC10D7FFAFCB6B2A80B86DCB47F39CC2557B19273C029B21A1826328D9031490585AA52EF18F95A8CF8717EEC1E6099C95118DB44AF818D9AD66C" hidden="1"/>
          <p:cNvSpPr txBox="1"/>
          <p:nvPr/>
        </p:nvSpPr>
        <p:spPr>
          <a:xfrm>
            <a:off x="-355600" y="1803400"/>
            <a:ext cx="303929" cy="1016000"/>
          </a:xfrm>
          <a:prstGeom prst="rect">
            <a:avLst/>
          </a:prstGeom>
          <a:noFill/>
        </p:spPr>
        <p:txBody>
          <a:bodyPr vert="wordArtVert" rtlCol="0">
            <a:spAutoFit/>
          </a:bodyPr>
          <a:lstStyle/>
          <a:p>
            <a:r>
              <a:rPr lang="en-US" altLang="zh-CN" sz="100" smtClean="0"/>
              <a:t>e7d195523061f1c0e2cac65f4dd4433153f92df889a18366F7F588708899D2B8337A17DFF031C9E359225D404DCFAE6B97455D30B1C4889A236C2AA0176A2F984F900BAE4E2769C09A4D5B72418EC10D7FFAFCB6B2A80B86DCB47F39CC2557B19273C029B21A1826328D9031490585AA52EF18F95A8CF8717EEC1E6099C95118DB44AF818D9AD66C</a:t>
            </a:r>
            <a:endParaRPr lang="zh-CN" altLang="en-US" sz="100"/>
          </a:p>
        </p:txBody>
      </p:sp>
      <p:pic>
        <p:nvPicPr>
          <p:cNvPr id="14" name="图片 13" descr="微信图片_20181127111539"/>
          <p:cNvPicPr>
            <a:picLocks noChangeAspect="1"/>
          </p:cNvPicPr>
          <p:nvPr/>
        </p:nvPicPr>
        <p:blipFill>
          <a:blip r:embed="rId2"/>
          <a:stretch>
            <a:fillRect/>
          </a:stretch>
        </p:blipFill>
        <p:spPr>
          <a:xfrm>
            <a:off x="5211445" y="1461770"/>
            <a:ext cx="1397000" cy="135572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4fa55tt3">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4476</Words>
  <Application>WPS 演示</Application>
  <PresentationFormat>宽屏</PresentationFormat>
  <Paragraphs>166</Paragraphs>
  <Slides>17</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17</vt:i4>
      </vt:variant>
    </vt:vector>
  </HeadingPairs>
  <TitlesOfParts>
    <vt:vector size="26" baseType="lpstr">
      <vt:lpstr>Arial</vt:lpstr>
      <vt:lpstr>宋体</vt:lpstr>
      <vt:lpstr>Wingdings</vt:lpstr>
      <vt:lpstr>微软雅黑</vt:lpstr>
      <vt:lpstr>微软雅黑 Light</vt:lpstr>
      <vt:lpstr>Segoe UI</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©PPTSTORE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©PPTSTORE</dc:creator>
  <dc:description>©PPTSTORE 版权所有</dc:description>
  <cp:lastModifiedBy>张晨昀</cp:lastModifiedBy>
  <cp:revision>106</cp:revision>
  <dcterms:created xsi:type="dcterms:W3CDTF">2018-07-16T07:13:00Z</dcterms:created>
  <dcterms:modified xsi:type="dcterms:W3CDTF">2018-11-30T08:13:32Z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2052-11.1.0.7989</vt:lpwstr>
  </property>
</Properties>
</file>