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7" r:id="rId4"/>
    <p:sldId id="258" r:id="rId5"/>
    <p:sldId id="259" r:id="rId6"/>
    <p:sldId id="260" r:id="rId7"/>
    <p:sldId id="261" r:id="rId8"/>
    <p:sldId id="262" r:id="rId9"/>
    <p:sldId id="263" r:id="rId10"/>
    <p:sldId id="270" r:id="rId11"/>
    <p:sldId id="265" r:id="rId12"/>
    <p:sldId id="266" r:id="rId13"/>
    <p:sldId id="267" r:id="rId14"/>
    <p:sldId id="268" r:id="rId15"/>
    <p:sldId id="269" r:id="rId16"/>
  </p:sldIdLst>
  <p:sldSz cx="15119350" cy="532765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7" userDrawn="1">
          <p15:clr>
            <a:srgbClr val="A4A3A4"/>
          </p15:clr>
        </p15:guide>
        <p15:guide id="2" pos="47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85F"/>
    <a:srgbClr val="0079A0"/>
    <a:srgbClr val="89C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75" d="100"/>
          <a:sy n="75" d="100"/>
        </p:scale>
        <p:origin x="43" y="302"/>
      </p:cViewPr>
      <p:guideLst>
        <p:guide orient="horz" pos="1707"/>
        <p:guide pos="4761"/>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0.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0209" y="1143000"/>
            <a:ext cx="875841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notesSlide" Target="../notesSlides/notesSlide1.xml"/><Relationship Id="rId20" Type="http://schemas.openxmlformats.org/officeDocument/2006/relationships/slideLayout" Target="../slideLayouts/slideLayout1.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2" Type="http://schemas.openxmlformats.org/officeDocument/2006/relationships/slideLayout" Target="../slideLayouts/slideLayout1.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0" y="0"/>
            <a:ext cx="15119985" cy="532800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4110" y="348615"/>
            <a:ext cx="896620" cy="1013460"/>
          </a:xfrm>
          <a:prstGeom prst="rect">
            <a:avLst/>
          </a:prstGeom>
        </p:spPr>
      </p:pic>
      <p:sp>
        <p:nvSpPr>
          <p:cNvPr id="70" name="textbox 70"/>
          <p:cNvSpPr/>
          <p:nvPr/>
        </p:nvSpPr>
        <p:spPr>
          <a:xfrm>
            <a:off x="7919720" y="1045845"/>
            <a:ext cx="7508241" cy="1842134"/>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89000"/>
              </a:lnSpc>
            </a:pPr>
            <a:r>
              <a:rPr lang="en-US" altLang="zh-CN" sz="2800" b="1" dirty="0">
                <a:solidFill>
                  <a:schemeClr val="bg1"/>
                </a:solidFill>
                <a:sym typeface="+mn-ea"/>
              </a:rPr>
              <a:t>Shenzhen </a:t>
            </a:r>
            <a:r>
              <a:rPr lang="en-US" altLang="zh-CN" sz="2800" b="1" dirty="0" err="1">
                <a:solidFill>
                  <a:schemeClr val="bg1"/>
                </a:solidFill>
                <a:sym typeface="+mn-ea"/>
              </a:rPr>
              <a:t>Hechuang</a:t>
            </a:r>
            <a:r>
              <a:rPr lang="en-US" altLang="zh-CN" sz="2800" b="1" dirty="0">
                <a:solidFill>
                  <a:schemeClr val="bg1"/>
                </a:solidFill>
                <a:sym typeface="+mn-ea"/>
              </a:rPr>
              <a:t> </a:t>
            </a:r>
            <a:r>
              <a:rPr lang="en-US" altLang="zh-CN" sz="2800" b="1" dirty="0" err="1">
                <a:solidFill>
                  <a:schemeClr val="bg1"/>
                </a:solidFill>
                <a:sym typeface="+mn-ea"/>
              </a:rPr>
              <a:t>Meici</a:t>
            </a:r>
            <a:r>
              <a:rPr lang="en-US" altLang="zh-CN" sz="2800" b="1" dirty="0">
                <a:solidFill>
                  <a:schemeClr val="bg1"/>
                </a:solidFill>
                <a:sym typeface="+mn-ea"/>
              </a:rPr>
              <a:t> Dental Technology Co., Ltd.</a:t>
            </a:r>
            <a:endParaRPr lang="en-US" altLang="zh-CN" sz="2800" b="1" dirty="0">
              <a:solidFill>
                <a:schemeClr val="bg1"/>
              </a:solidFill>
              <a:sym typeface="+mn-ea"/>
            </a:endParaRPr>
          </a:p>
          <a:p>
            <a:pPr marL="12700" algn="l" rtl="0" eaLnBrk="0">
              <a:lnSpc>
                <a:spcPct val="89000"/>
              </a:lnSpc>
            </a:pPr>
            <a:endParaRPr lang="zh-CN" altLang="en-US" sz="3200" b="1" dirty="0">
              <a:solidFill>
                <a:schemeClr val="bg1"/>
              </a:solidFill>
              <a:sym typeface="+mn-ea"/>
            </a:endParaRPr>
          </a:p>
          <a:p>
            <a:pPr marL="12700" algn="l" rtl="0" eaLnBrk="0">
              <a:lnSpc>
                <a:spcPct val="89000"/>
              </a:lnSpc>
            </a:pPr>
            <a:r>
              <a:rPr lang="en-US" altLang="zh-CN" sz="2800" dirty="0">
                <a:solidFill>
                  <a:schemeClr val="bg1"/>
                </a:solidFill>
                <a:sym typeface="+mn-ea"/>
              </a:rPr>
              <a:t> </a:t>
            </a:r>
            <a:r>
              <a:rPr lang="en-US" altLang="zh-CN" sz="2000" dirty="0">
                <a:solidFill>
                  <a:schemeClr val="bg1"/>
                </a:solidFill>
                <a:sym typeface="+mn-ea"/>
              </a:rPr>
              <a:t>Exquisite</a:t>
            </a:r>
            <a:r>
              <a:rPr lang="zh-CN" altLang="en-US" sz="2000" dirty="0">
                <a:solidFill>
                  <a:schemeClr val="bg1"/>
                </a:solidFill>
                <a:sym typeface="+mn-ea"/>
              </a:rPr>
              <a:t> </a:t>
            </a:r>
            <a:r>
              <a:rPr lang="en-US" altLang="zh-CN" sz="2000" dirty="0">
                <a:solidFill>
                  <a:schemeClr val="bg1"/>
                </a:solidFill>
                <a:sym typeface="+mn-ea"/>
              </a:rPr>
              <a:t>     Natural       Comfort</a:t>
            </a:r>
            <a:endParaRPr lang="zh-CN" altLang="en-US" sz="2000" dirty="0">
              <a:solidFill>
                <a:schemeClr val="bg1"/>
              </a:solidFill>
            </a:endParaRPr>
          </a:p>
          <a:p>
            <a:pPr marL="12700" algn="l" rtl="0" eaLnBrk="0">
              <a:lnSpc>
                <a:spcPct val="89000"/>
              </a:lnSpc>
            </a:pP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textbox 70"/>
          <p:cNvSpPr/>
          <p:nvPr/>
        </p:nvSpPr>
        <p:spPr>
          <a:xfrm>
            <a:off x="1035050" y="2935604"/>
            <a:ext cx="5521960" cy="155511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89000"/>
              </a:lnSpc>
            </a:pPr>
            <a:endParaRPr lang="zh-CN" altLang="en-US" sz="3600" dirty="0"/>
          </a:p>
          <a:p>
            <a:pPr marL="12700" algn="l" rtl="0" eaLnBrk="0">
              <a:lnSpc>
                <a:spcPct val="89000"/>
              </a:lnSpc>
            </a:pP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Shenzhen </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Hechuang</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Meici</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Dental Technology Co., Ltd.</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12700" algn="l" rtl="0" eaLnBrk="0">
              <a:lnSpc>
                <a:spcPct val="89000"/>
              </a:lnSpc>
            </a:pP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12700" algn="l" rtl="0" eaLnBrk="0">
              <a:lnSpc>
                <a:spcPct val="89000"/>
              </a:lnSpc>
            </a:pPr>
            <a:r>
              <a:rPr lang="en-US" altLang="zh-CN" sz="1400" dirty="0">
                <a:solidFill>
                  <a:schemeClr val="bg1"/>
                </a:solidFill>
                <a:sym typeface="+mn-ea"/>
              </a:rPr>
              <a:t>Address: No. 1, </a:t>
            </a:r>
            <a:r>
              <a:rPr lang="en-US" altLang="zh-CN" sz="1400" dirty="0" err="1">
                <a:solidFill>
                  <a:schemeClr val="bg1"/>
                </a:solidFill>
                <a:sym typeface="+mn-ea"/>
              </a:rPr>
              <a:t>Beihouxiang</a:t>
            </a:r>
            <a:r>
              <a:rPr lang="en-US" altLang="zh-CN" sz="1400" dirty="0">
                <a:solidFill>
                  <a:schemeClr val="bg1"/>
                </a:solidFill>
                <a:sym typeface="+mn-ea"/>
              </a:rPr>
              <a:t> Road, </a:t>
            </a:r>
            <a:r>
              <a:rPr lang="en-US" altLang="zh-CN" sz="1400" dirty="0" err="1">
                <a:solidFill>
                  <a:schemeClr val="bg1"/>
                </a:solidFill>
                <a:sym typeface="+mn-ea"/>
              </a:rPr>
              <a:t>Sha'er</a:t>
            </a:r>
            <a:r>
              <a:rPr lang="en-US" altLang="zh-CN" sz="1400" dirty="0">
                <a:solidFill>
                  <a:schemeClr val="bg1"/>
                </a:solidFill>
                <a:sym typeface="+mn-ea"/>
              </a:rPr>
              <a:t> Community, </a:t>
            </a:r>
            <a:r>
              <a:rPr lang="en-US" altLang="zh-CN" sz="1400" dirty="0" err="1">
                <a:solidFill>
                  <a:schemeClr val="bg1"/>
                </a:solidFill>
                <a:sym typeface="+mn-ea"/>
              </a:rPr>
              <a:t>Shajing</a:t>
            </a:r>
            <a:r>
              <a:rPr lang="en-US" altLang="zh-CN" sz="1400" dirty="0">
                <a:solidFill>
                  <a:schemeClr val="bg1"/>
                </a:solidFill>
                <a:sym typeface="+mn-ea"/>
              </a:rPr>
              <a:t> Street, </a:t>
            </a:r>
            <a:r>
              <a:rPr lang="en-US" altLang="zh-CN" sz="1400" dirty="0" err="1">
                <a:solidFill>
                  <a:schemeClr val="bg1"/>
                </a:solidFill>
                <a:sym typeface="+mn-ea"/>
              </a:rPr>
              <a:t>Bao'an</a:t>
            </a:r>
            <a:r>
              <a:rPr lang="en-US" altLang="zh-CN" sz="1400" dirty="0">
                <a:solidFill>
                  <a:schemeClr val="bg1"/>
                </a:solidFill>
                <a:sym typeface="+mn-ea"/>
              </a:rPr>
              <a:t> District, Shenzhen, Guangdong Province</a:t>
            </a:r>
            <a:br>
              <a:rPr lang="en-US" altLang="zh-CN" sz="1400" dirty="0">
                <a:solidFill>
                  <a:schemeClr val="bg1"/>
                </a:solidFill>
                <a:sym typeface="+mn-ea"/>
              </a:rPr>
            </a:br>
            <a:r>
              <a:rPr lang="en-US" altLang="zh-CN" sz="1400" dirty="0">
                <a:solidFill>
                  <a:schemeClr val="bg1"/>
                </a:solidFill>
                <a:sym typeface="+mn-ea"/>
              </a:rPr>
              <a:t>Phone: 15706653175</a:t>
            </a:r>
            <a:br>
              <a:rPr lang="en-US" altLang="zh-CN" sz="1400" dirty="0">
                <a:solidFill>
                  <a:schemeClr val="bg1"/>
                </a:solidFill>
                <a:sym typeface="+mn-ea"/>
              </a:rPr>
            </a:br>
            <a:r>
              <a:rPr lang="en-US" altLang="zh-CN" sz="1400" dirty="0">
                <a:solidFill>
                  <a:schemeClr val="bg1"/>
                </a:solidFill>
                <a:sym typeface="+mn-ea"/>
              </a:rPr>
              <a:t>Website: https://www.kq36.cn/szshcmcckj/</a:t>
            </a:r>
            <a:endParaRPr lang="zh-CN" altLang="en-US" sz="1400" dirty="0">
              <a:solidFill>
                <a:schemeClr val="bg1"/>
              </a:solidFill>
              <a:sym typeface="+mn-ea"/>
            </a:endParaRPr>
          </a:p>
        </p:txBody>
      </p:sp>
      <p:cxnSp>
        <p:nvCxnSpPr>
          <p:cNvPr id="8" name="直接连接符 7"/>
          <p:cNvCxnSpPr/>
          <p:nvPr>
            <p:custDataLst>
              <p:tags r:id="rId3"/>
            </p:custDataLst>
          </p:nvPr>
        </p:nvCxnSpPr>
        <p:spPr>
          <a:xfrm>
            <a:off x="757555" y="8225155"/>
            <a:ext cx="3752215" cy="635"/>
          </a:xfrm>
          <a:prstGeom prst="line">
            <a:avLst/>
          </a:prstGeom>
        </p:spPr>
        <p:style>
          <a:lnRef idx="2">
            <a:prstClr val="black"/>
          </a:lnRef>
          <a:fillRef idx="0">
            <a:srgbClr val="FFFFFF"/>
          </a:fillRef>
          <a:effectRef idx="0">
            <a:srgbClr val="FFFFFF"/>
          </a:effectRef>
          <a:fontRef idx="minor">
            <a:schemeClr val="tx1"/>
          </a:fontRef>
        </p:style>
      </p:cxnSp>
      <p:pic>
        <p:nvPicPr>
          <p:cNvPr id="5" name="图片 4"/>
          <p:cNvPicPr>
            <a:picLocks noChangeAspect="1"/>
          </p:cNvPicPr>
          <p:nvPr/>
        </p:nvPicPr>
        <p:blipFill>
          <a:blip r:embed="rId4"/>
          <a:stretch>
            <a:fillRect/>
          </a:stretch>
        </p:blipFill>
        <p:spPr>
          <a:xfrm>
            <a:off x="3229610" y="1606550"/>
            <a:ext cx="1047750" cy="1047750"/>
          </a:xfrm>
          <a:prstGeom prst="rect">
            <a:avLst/>
          </a:prstGeom>
        </p:spPr>
      </p:pic>
      <p:cxnSp>
        <p:nvCxnSpPr>
          <p:cNvPr id="6" name="直接连接符 5"/>
          <p:cNvCxnSpPr/>
          <p:nvPr/>
        </p:nvCxnSpPr>
        <p:spPr>
          <a:xfrm flipV="1">
            <a:off x="1016000" y="3705225"/>
            <a:ext cx="4670425" cy="762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rect 348"/>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350" name="rect 350"/>
          <p:cNvSpPr/>
          <p:nvPr/>
        </p:nvSpPr>
        <p:spPr>
          <a:xfrm>
            <a:off x="0" y="-166"/>
            <a:ext cx="15115819"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352" name="picture 352"/>
          <p:cNvPicPr>
            <a:picLocks noChangeAspect="1"/>
          </p:cNvPicPr>
          <p:nvPr/>
        </p:nvPicPr>
        <p:blipFill>
          <a:blip r:embed="rId1"/>
          <a:srcRect t="-227" r="27810"/>
          <a:stretch>
            <a:fillRect/>
          </a:stretch>
        </p:blipFill>
        <p:spPr>
          <a:xfrm rot="21600000">
            <a:off x="0" y="-8890"/>
            <a:ext cx="7569200" cy="5337175"/>
          </a:xfrm>
          <a:prstGeom prst="rect">
            <a:avLst/>
          </a:prstGeom>
        </p:spPr>
      </p:pic>
      <p:sp>
        <p:nvSpPr>
          <p:cNvPr id="358" name="textbox 358"/>
          <p:cNvSpPr/>
          <p:nvPr/>
        </p:nvSpPr>
        <p:spPr>
          <a:xfrm>
            <a:off x="10600527" y="532394"/>
            <a:ext cx="4314825" cy="46037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300" dirty="0">
                <a:solidFill>
                  <a:srgbClr val="DEDEDE">
                    <a:alpha val="100000"/>
                  </a:srgbClr>
                </a:solidFill>
                <a:latin typeface="微软雅黑" panose="020B0503020204020204" charset="-122"/>
                <a:ea typeface="微软雅黑" panose="020B0503020204020204" charset="-122"/>
                <a:cs typeface="微软雅黑" panose="020B0503020204020204" charset="-122"/>
              </a:rPr>
              <a:t>Wieland Zirconia</a:t>
            </a:r>
            <a:endParaRPr sz="3400" dirty="0">
              <a:latin typeface="微软雅黑" panose="020B0503020204020204" charset="-122"/>
              <a:ea typeface="微软雅黑" panose="020B0503020204020204" charset="-122"/>
              <a:cs typeface="微软雅黑" panose="020B0503020204020204" charset="-122"/>
            </a:endParaRPr>
          </a:p>
        </p:txBody>
      </p:sp>
      <p:sp>
        <p:nvSpPr>
          <p:cNvPr id="364" name="textbox 364"/>
          <p:cNvSpPr/>
          <p:nvPr/>
        </p:nvSpPr>
        <p:spPr>
          <a:xfrm>
            <a:off x="9431019" y="4464337"/>
            <a:ext cx="2291155" cy="465163"/>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85000"/>
              </a:lnSpc>
              <a:tabLst>
                <a:tab pos="140970" algn="l"/>
              </a:tabLst>
            </a:pPr>
            <a:r>
              <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rPr>
              <a:t>The colors are accurate, no need for veneering, the texture remains flawless.</a:t>
            </a:r>
            <a:endPar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endParaRPr>
          </a:p>
        </p:txBody>
      </p:sp>
      <p:sp>
        <p:nvSpPr>
          <p:cNvPr id="372" name="textbox 372"/>
          <p:cNvSpPr/>
          <p:nvPr/>
        </p:nvSpPr>
        <p:spPr>
          <a:xfrm>
            <a:off x="11514529" y="2939310"/>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30" name="group 30"/>
          <p:cNvGrpSpPr/>
          <p:nvPr/>
        </p:nvGrpSpPr>
        <p:grpSpPr>
          <a:xfrm rot="21600000">
            <a:off x="12876733" y="2932948"/>
            <a:ext cx="455421" cy="366719"/>
            <a:chOff x="0" y="0"/>
            <a:chExt cx="455421" cy="366719"/>
          </a:xfrm>
        </p:grpSpPr>
        <p:sp>
          <p:nvSpPr>
            <p:cNvPr id="374" name="path 374"/>
            <p:cNvSpPr/>
            <p:nvPr/>
          </p:nvSpPr>
          <p:spPr>
            <a:xfrm>
              <a:off x="0" y="169018"/>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76" name="path 376"/>
            <p:cNvSpPr/>
            <p:nvPr/>
          </p:nvSpPr>
          <p:spPr>
            <a:xfrm>
              <a:off x="51203" y="0"/>
              <a:ext cx="367553"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32" name="group 32"/>
          <p:cNvGrpSpPr/>
          <p:nvPr/>
        </p:nvGrpSpPr>
        <p:grpSpPr>
          <a:xfrm rot="21600000">
            <a:off x="13422076" y="2939311"/>
            <a:ext cx="318909" cy="385191"/>
            <a:chOff x="0" y="0"/>
            <a:chExt cx="318909" cy="385191"/>
          </a:xfrm>
        </p:grpSpPr>
        <p:sp>
          <p:nvSpPr>
            <p:cNvPr id="378" name="path 378"/>
            <p:cNvSpPr/>
            <p:nvPr/>
          </p:nvSpPr>
          <p:spPr>
            <a:xfrm>
              <a:off x="0" y="0"/>
              <a:ext cx="318909"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5" y="258"/>
                  </a:cubicBezTo>
                  <a:lnTo>
                    <a:pt x="72" y="305"/>
                  </a:lnTo>
                  <a:cubicBezTo>
                    <a:pt x="86" y="329"/>
                    <a:pt x="94" y="355"/>
                    <a:pt x="97" y="381"/>
                  </a:cubicBezTo>
                  <a:cubicBezTo>
                    <a:pt x="102" y="438"/>
                    <a:pt x="119" y="495"/>
                    <a:pt x="148" y="545"/>
                  </a:cubicBezTo>
                  <a:lnTo>
                    <a:pt x="165" y="576"/>
                  </a:lnTo>
                  <a:cubicBezTo>
                    <a:pt x="168" y="581"/>
                    <a:pt x="172" y="583"/>
                    <a:pt x="178" y="583"/>
                  </a:cubicBezTo>
                  <a:cubicBezTo>
                    <a:pt x="186" y="583"/>
                    <a:pt x="192" y="577"/>
                    <a:pt x="192" y="569"/>
                  </a:cubicBezTo>
                  <a:lnTo>
                    <a:pt x="192" y="518"/>
                  </a:lnTo>
                  <a:cubicBezTo>
                    <a:pt x="192" y="494"/>
                    <a:pt x="197" y="470"/>
                    <a:pt x="204" y="447"/>
                  </a:cubicBezTo>
                  <a:lnTo>
                    <a:pt x="211" y="427"/>
                  </a:lnTo>
                  <a:cubicBezTo>
                    <a:pt x="218"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80" name="path 380"/>
            <p:cNvSpPr/>
            <p:nvPr/>
          </p:nvSpPr>
          <p:spPr>
            <a:xfrm>
              <a:off x="134890" y="20387"/>
              <a:ext cx="51905"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34" name="group 34"/>
          <p:cNvGrpSpPr/>
          <p:nvPr/>
        </p:nvGrpSpPr>
        <p:grpSpPr>
          <a:xfrm rot="21600000">
            <a:off x="12486089" y="2937879"/>
            <a:ext cx="306932" cy="395740"/>
            <a:chOff x="0" y="0"/>
            <a:chExt cx="306932" cy="395740"/>
          </a:xfrm>
        </p:grpSpPr>
        <p:sp>
          <p:nvSpPr>
            <p:cNvPr id="382" name="path 382"/>
            <p:cNvSpPr/>
            <p:nvPr/>
          </p:nvSpPr>
          <p:spPr>
            <a:xfrm>
              <a:off x="39045" y="67713"/>
              <a:ext cx="232806"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2"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84" name="path 384"/>
            <p:cNvSpPr/>
            <p:nvPr/>
          </p:nvSpPr>
          <p:spPr>
            <a:xfrm>
              <a:off x="0" y="0"/>
              <a:ext cx="306932" cy="172339"/>
            </a:xfrm>
            <a:custGeom>
              <a:avLst/>
              <a:gdLst/>
              <a:ahLst/>
              <a:cxnLst/>
              <a:rect l="0" t="0" r="0" b="0"/>
              <a:pathLst>
                <a:path w="483" h="271">
                  <a:moveTo>
                    <a:pt x="49" y="270"/>
                  </a:moveTo>
                  <a:cubicBezTo>
                    <a:pt x="49" y="270"/>
                    <a:pt x="-49" y="79"/>
                    <a:pt x="64" y="25"/>
                  </a:cubicBezTo>
                  <a:cubicBezTo>
                    <a:pt x="64" y="25"/>
                    <a:pt x="102" y="2"/>
                    <a:pt x="127" y="2"/>
                  </a:cubicBezTo>
                  <a:cubicBezTo>
                    <a:pt x="127"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386" name="path 386"/>
          <p:cNvSpPr/>
          <p:nvPr/>
        </p:nvSpPr>
        <p:spPr>
          <a:xfrm>
            <a:off x="13938594" y="293930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7"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1"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388" name="textbox 388"/>
          <p:cNvSpPr/>
          <p:nvPr/>
        </p:nvSpPr>
        <p:spPr>
          <a:xfrm>
            <a:off x="14186811" y="4711696"/>
            <a:ext cx="362584"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08</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10600527" y="1027149"/>
            <a:ext cx="4056543" cy="107569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VITA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Zahnfabrik's</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Zenostar</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Pure Ceramic is the flagship zirconia brand under the German company VITA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Zahnfabrik</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It is crafted using the patented ZENOSTAR all-ceramic material. Founded in Germany with a century of technological expertise, VITA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Zahnfabrik</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became a group member of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Ivoclar</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Vivadent</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AG in November 2012, ensuring full compatibility with the IPS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e.max</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system.</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7545705" y="283845"/>
            <a:ext cx="2924175" cy="2066925"/>
          </a:xfrm>
          <a:prstGeom prst="rect">
            <a:avLst/>
          </a:prstGeom>
        </p:spPr>
      </p:pic>
      <p:sp>
        <p:nvSpPr>
          <p:cNvPr id="222" name="textbox 222"/>
          <p:cNvSpPr/>
          <p:nvPr/>
        </p:nvSpPr>
        <p:spPr>
          <a:xfrm>
            <a:off x="9431019" y="3425825"/>
            <a:ext cx="1127125" cy="316865"/>
          </a:xfrm>
          <a:prstGeom prst="rect">
            <a:avLst/>
          </a:prstGeom>
          <a:noFill/>
          <a:ln w="0" cap="flat">
            <a:noFill/>
            <a:prstDash val="solid"/>
            <a:miter lim="0"/>
          </a:ln>
        </p:spPr>
        <p:txBody>
          <a:bodyPr vert="horz" wrap="square" lIns="0" tIns="0" rIns="0" bIns="0"/>
          <a:lstStyle/>
          <a:p>
            <a:pPr marL="12700" algn="l" rtl="0" eaLnBrk="0">
              <a:lnSpc>
                <a:spcPct val="85000"/>
              </a:lnSpc>
              <a:spcBef>
                <a:spcPts val="245"/>
              </a:spcBef>
            </a:pPr>
            <a:endParaRPr sz="800" kern="0" spc="150" dirty="0">
              <a:solidFill>
                <a:srgbClr val="DEDEDE">
                  <a:alpha val="100000"/>
                </a:srgbClr>
              </a:solidFill>
              <a:latin typeface="Arial" panose="020B0604020202020204"/>
              <a:ea typeface="Arial" panose="020B0604020202020204"/>
              <a:cs typeface="Arial" panose="020B0604020202020204"/>
            </a:endParaRPr>
          </a:p>
          <a:p>
            <a:pPr marL="12700" algn="l" rtl="0" eaLnBrk="0">
              <a:lnSpc>
                <a:spcPct val="85000"/>
              </a:lnSpc>
              <a:spcBef>
                <a:spcPts val="245"/>
              </a:spcBef>
            </a:pPr>
            <a:r>
              <a:rPr sz="900" kern="0" spc="150" dirty="0">
                <a:solidFill>
                  <a:srgbClr val="DEDEDE">
                    <a:alpha val="100000"/>
                  </a:srgbClr>
                </a:solidFill>
                <a:latin typeface="Arial" panose="020B0604020202020204"/>
                <a:ea typeface="Arial" panose="020B0604020202020204"/>
                <a:cs typeface="Arial" panose="020B0604020202020204"/>
              </a:rPr>
              <a:t>120</a:t>
            </a:r>
            <a:r>
              <a:rPr lang="en-US" sz="900" kern="0" spc="150" dirty="0">
                <a:solidFill>
                  <a:srgbClr val="DEDEDE">
                    <a:alpha val="100000"/>
                  </a:srgbClr>
                </a:solidFill>
                <a:latin typeface="Arial" panose="020B0604020202020204"/>
                <a:ea typeface="Arial" panose="020B0604020202020204"/>
                <a:cs typeface="Arial" panose="020B0604020202020204"/>
              </a:rPr>
              <a:t>0</a:t>
            </a:r>
            <a:r>
              <a:rPr lang="zh-CN" altLang="en-US" sz="800" kern="0" spc="150" dirty="0">
                <a:solidFill>
                  <a:srgbClr val="DEDEDE">
                    <a:alpha val="100000"/>
                  </a:srgbClr>
                </a:solidFill>
                <a:latin typeface="Arial" panose="020B0604020202020204"/>
                <a:ea typeface="宋体" panose="02010600030101010101" pitchFamily="2" charset="-122"/>
                <a:cs typeface="Arial" panose="020B0604020202020204"/>
              </a:rPr>
              <a:t>±</a:t>
            </a:r>
            <a:r>
              <a:rPr lang="en-US" altLang="zh-CN" sz="800" kern="0" spc="150" dirty="0">
                <a:solidFill>
                  <a:srgbClr val="DEDEDE">
                    <a:alpha val="100000"/>
                  </a:srgbClr>
                </a:solidFill>
                <a:latin typeface="Arial" panose="020B0604020202020204"/>
                <a:ea typeface="宋体" panose="02010600030101010101" pitchFamily="2" charset="-122"/>
                <a:cs typeface="Arial" panose="020B0604020202020204"/>
              </a:rPr>
              <a:t>200</a:t>
            </a:r>
            <a:r>
              <a:rPr sz="800" kern="0" spc="20" dirty="0">
                <a:solidFill>
                  <a:srgbClr val="DEDEDE">
                    <a:alpha val="100000"/>
                  </a:srgbClr>
                </a:solidFill>
                <a:latin typeface="Arial" panose="020B0604020202020204"/>
                <a:ea typeface="Arial" panose="020B0604020202020204"/>
                <a:cs typeface="Arial" panose="020B0604020202020204"/>
              </a:rPr>
              <a:t> </a:t>
            </a:r>
            <a:r>
              <a:rPr sz="800" kern="0" spc="150" dirty="0">
                <a:solidFill>
                  <a:srgbClr val="DEDEDE">
                    <a:alpha val="100000"/>
                  </a:srgbClr>
                </a:solidFill>
                <a:latin typeface="Arial" panose="020B0604020202020204"/>
                <a:ea typeface="Arial" panose="020B0604020202020204"/>
                <a:cs typeface="Arial" panose="020B0604020202020204"/>
              </a:rPr>
              <a:t>Mpa</a:t>
            </a:r>
            <a:endParaRPr sz="8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marL="12700" algn="l" rtl="0" eaLnBrk="0">
              <a:lnSpc>
                <a:spcPct val="85000"/>
              </a:lnSpc>
              <a:spcBef>
                <a:spcPts val="245"/>
              </a:spcBef>
              <a:buClrTx/>
              <a:buSzTx/>
              <a:buFontTx/>
            </a:pPr>
            <a:endParaRPr sz="800" kern="0" spc="150" dirty="0">
              <a:solidFill>
                <a:srgbClr val="DEDEDE">
                  <a:alpha val="100000"/>
                </a:srgbClr>
              </a:solidFill>
              <a:latin typeface="Arial" panose="020B0604020202020204"/>
              <a:ea typeface="Arial" panose="020B0604020202020204"/>
              <a:cs typeface="Arial" panose="020B0604020202020204"/>
            </a:endParaRPr>
          </a:p>
          <a:p>
            <a:pPr marL="12700" algn="l" rtl="0" eaLnBrk="0">
              <a:lnSpc>
                <a:spcPct val="85000"/>
              </a:lnSpc>
              <a:spcBef>
                <a:spcPts val="245"/>
              </a:spcBef>
              <a:buClrTx/>
              <a:buSzTx/>
              <a:buFontTx/>
            </a:pPr>
            <a:endParaRPr sz="800" kern="0" spc="20" dirty="0">
              <a:solidFill>
                <a:srgbClr val="DEDEDE">
                  <a:alpha val="100000"/>
                </a:srgbClr>
              </a:solidFill>
              <a:latin typeface="Arial" panose="020B0604020202020204"/>
              <a:ea typeface="Arial" panose="020B0604020202020204"/>
              <a:cs typeface="Arial" panose="020B0604020202020204"/>
            </a:endParaRPr>
          </a:p>
          <a:p>
            <a:pPr marL="12700" algn="l" rtl="0" eaLnBrk="0">
              <a:lnSpc>
                <a:spcPct val="85000"/>
              </a:lnSpc>
              <a:spcBef>
                <a:spcPts val="245"/>
              </a:spcBef>
              <a:buClrTx/>
              <a:buSzTx/>
              <a:buFontTx/>
            </a:pPr>
            <a:endParaRPr sz="800" kern="0" spc="20" dirty="0">
              <a:solidFill>
                <a:srgbClr val="DEDEDE">
                  <a:alpha val="100000"/>
                </a:srgbClr>
              </a:solidFill>
              <a:latin typeface="Arial" panose="020B0604020202020204"/>
              <a:ea typeface="Arial" panose="020B0604020202020204"/>
              <a:cs typeface="Arial" panose="020B0604020202020204"/>
            </a:endParaRPr>
          </a:p>
        </p:txBody>
      </p:sp>
      <p:sp>
        <p:nvSpPr>
          <p:cNvPr id="7" name="textbox 334"/>
          <p:cNvSpPr/>
          <p:nvPr/>
        </p:nvSpPr>
        <p:spPr>
          <a:xfrm>
            <a:off x="9431020" y="3988435"/>
            <a:ext cx="2384425" cy="333375"/>
          </a:xfrm>
          <a:prstGeom prst="rect">
            <a:avLst/>
          </a:prstGeom>
          <a:noFill/>
          <a:ln w="0" cap="flat">
            <a:noFill/>
            <a:prstDash val="solid"/>
            <a:miter lim="0"/>
          </a:ln>
        </p:spPr>
        <p:txBody>
          <a:bodyPr vert="horz" wrap="square" lIns="0" tIns="0" rIns="0" bIns="0"/>
          <a:lstStyle/>
          <a:p>
            <a:pPr marL="12700" algn="l" rtl="0" eaLnBrk="0">
              <a:lnSpc>
                <a:spcPct val="85000"/>
              </a:lnSpc>
              <a:spcBef>
                <a:spcPts val="245"/>
              </a:spcBef>
              <a:buClrTx/>
              <a:buSzTx/>
              <a:buFontTx/>
            </a:pPr>
            <a:r>
              <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rPr>
              <a:t>7 pre</a:t>
            </a:r>
            <a:r>
              <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rPr>
              <a:t>-shaded zirconia blocks16 base crown colors after staining</a:t>
            </a:r>
            <a:endPar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endParaRPr>
          </a:p>
          <a:p>
            <a:pPr marL="12700" algn="l" rtl="0" eaLnBrk="0">
              <a:lnSpc>
                <a:spcPct val="85000"/>
              </a:lnSpc>
              <a:spcBef>
                <a:spcPts val="245"/>
              </a:spcBef>
              <a:buClrTx/>
              <a:buSzTx/>
              <a:buFontTx/>
            </a:pPr>
            <a:endPar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endParaRPr>
          </a:p>
        </p:txBody>
      </p:sp>
      <p:sp>
        <p:nvSpPr>
          <p:cNvPr id="8" name="文本框 7"/>
          <p:cNvSpPr txBox="1"/>
          <p:nvPr/>
        </p:nvSpPr>
        <p:spPr>
          <a:xfrm>
            <a:off x="9364345" y="2964180"/>
            <a:ext cx="1623060" cy="283845"/>
          </a:xfrm>
          <a:prstGeom prst="rect">
            <a:avLst/>
          </a:prstGeom>
          <a:noFill/>
        </p:spPr>
        <p:txBody>
          <a:bodyPr wrap="square" rtlCol="0" anchor="t">
            <a:noAutofit/>
          </a:bodyPr>
          <a:lstStyle/>
          <a:p>
            <a:pPr marL="12700" algn="l" rtl="0" eaLnBrk="0">
              <a:lnSpc>
                <a:spcPct val="86000"/>
              </a:lnSpc>
            </a:pPr>
            <a:r>
              <a:rPr lang="zh-CN" altLang="en-US" sz="900" kern="0" spc="150" dirty="0">
                <a:solidFill>
                  <a:srgbClr val="DEDEDE">
                    <a:alpha val="100000"/>
                  </a:srgbClr>
                </a:solidFill>
                <a:latin typeface="Arial" panose="020B0604020202020204"/>
                <a:ea typeface="宋体" panose="02010600030101010101" pitchFamily="2" charset="-122"/>
                <a:cs typeface="Arial" panose="020B0604020202020204"/>
              </a:rPr>
              <a:t>Zirconia </a:t>
            </a:r>
            <a:r>
              <a:rPr lang="zh-CN" altLang="en-US" sz="800" kern="0" spc="150" dirty="0">
                <a:solidFill>
                  <a:srgbClr val="DEDEDE">
                    <a:alpha val="100000"/>
                  </a:srgbClr>
                </a:solidFill>
                <a:latin typeface="Arial" panose="020B0604020202020204"/>
                <a:ea typeface="宋体" panose="02010600030101010101" pitchFamily="2" charset="-122"/>
                <a:cs typeface="Arial" panose="020B0604020202020204"/>
              </a:rPr>
              <a:t>(Germany)</a:t>
            </a:r>
            <a:endParaRPr lang="zh-CN" altLang="en-US" sz="800" kern="0" spc="150" dirty="0">
              <a:solidFill>
                <a:srgbClr val="DEDEDE">
                  <a:alpha val="100000"/>
                </a:srgbClr>
              </a:solidFill>
              <a:latin typeface="Arial" panose="020B0604020202020204"/>
              <a:ea typeface="宋体" panose="02010600030101010101" pitchFamily="2" charset="-122"/>
              <a:cs typeface="Arial" panose="020B0604020202020204"/>
            </a:endParaRPr>
          </a:p>
        </p:txBody>
      </p:sp>
      <p:sp>
        <p:nvSpPr>
          <p:cNvPr id="9" name="textbox 210"/>
          <p:cNvSpPr/>
          <p:nvPr/>
        </p:nvSpPr>
        <p:spPr>
          <a:xfrm>
            <a:off x="12239625" y="3960721"/>
            <a:ext cx="2552023" cy="36188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porcelain fused to metal (PFM) / all-zirconia crowns, bridges, inlays, </a:t>
            </a:r>
            <a:r>
              <a:rPr lang="en-US" altLang="zh-CN"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inlay/</a:t>
            </a:r>
            <a:r>
              <a:rPr lang="en-US" altLang="zh-CN"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bridges, and a 14-unit dental bridge.</a:t>
            </a:r>
            <a:endPar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106"/>
          <p:cNvSpPr/>
          <p:nvPr/>
        </p:nvSpPr>
        <p:spPr>
          <a:xfrm>
            <a:off x="8322945"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10" name="textbox 108"/>
          <p:cNvSpPr/>
          <p:nvPr/>
        </p:nvSpPr>
        <p:spPr>
          <a:xfrm>
            <a:off x="8322945" y="4504328"/>
            <a:ext cx="1001782"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11" name="textbox 112"/>
          <p:cNvSpPr/>
          <p:nvPr/>
        </p:nvSpPr>
        <p:spPr>
          <a:xfrm>
            <a:off x="8322945"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12" name="textbox 114"/>
          <p:cNvSpPr/>
          <p:nvPr/>
        </p:nvSpPr>
        <p:spPr>
          <a:xfrm>
            <a:off x="8322945"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2311380" y="3413125"/>
            <a:ext cx="2633345" cy="160655"/>
            <a:chOff x="19388" y="5375"/>
            <a:chExt cx="4147" cy="253"/>
          </a:xfrm>
        </p:grpSpPr>
        <p:sp>
          <p:nvSpPr>
            <p:cNvPr id="14" name="textbox 318"/>
            <p:cNvSpPr/>
            <p:nvPr/>
          </p:nvSpPr>
          <p:spPr>
            <a:xfrm>
              <a:off x="21882" y="5398"/>
              <a:ext cx="1653" cy="23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9955" y="5397"/>
              <a:ext cx="1134" cy="216"/>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80"/>
            <p:cNvSpPr/>
            <p:nvPr/>
          </p:nvSpPr>
          <p:spPr>
            <a:xfrm>
              <a:off x="19388" y="5375"/>
              <a:ext cx="921" cy="16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7" name="textbox 180"/>
            <p:cNvSpPr/>
            <p:nvPr/>
          </p:nvSpPr>
          <p:spPr>
            <a:xfrm>
              <a:off x="21203" y="5398"/>
              <a:ext cx="653" cy="211"/>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rect 390"/>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392" name="rect 392"/>
          <p:cNvSpPr/>
          <p:nvPr/>
        </p:nvSpPr>
        <p:spPr>
          <a:xfrm>
            <a:off x="0" y="3009"/>
            <a:ext cx="15115832"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394" name="picture 394"/>
          <p:cNvPicPr>
            <a:picLocks noChangeAspect="1"/>
          </p:cNvPicPr>
          <p:nvPr/>
        </p:nvPicPr>
        <p:blipFill>
          <a:blip r:embed="rId1"/>
          <a:stretch>
            <a:fillRect/>
          </a:stretch>
        </p:blipFill>
        <p:spPr>
          <a:xfrm rot="21600000">
            <a:off x="0" y="1865124"/>
            <a:ext cx="6918416" cy="3462880"/>
          </a:xfrm>
          <a:prstGeom prst="rect">
            <a:avLst/>
          </a:prstGeom>
        </p:spPr>
      </p:pic>
      <p:sp>
        <p:nvSpPr>
          <p:cNvPr id="398" name="textbox 398"/>
          <p:cNvSpPr/>
          <p:nvPr/>
        </p:nvSpPr>
        <p:spPr>
          <a:xfrm>
            <a:off x="10363200" y="480297"/>
            <a:ext cx="4138531" cy="45974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28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Direkt</a:t>
            </a:r>
            <a:r>
              <a:rPr lang="en-US" sz="3400" kern="0" spc="28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 </a:t>
            </a:r>
            <a:endParaRPr sz="3400" dirty="0">
              <a:latin typeface="微软雅黑" panose="020B0503020204020204" charset="-122"/>
              <a:ea typeface="微软雅黑" panose="020B0503020204020204" charset="-122"/>
              <a:cs typeface="微软雅黑" panose="020B0503020204020204" charset="-122"/>
            </a:endParaRPr>
          </a:p>
        </p:txBody>
      </p:sp>
      <p:sp>
        <p:nvSpPr>
          <p:cNvPr id="402" name="textbox 402"/>
          <p:cNvSpPr/>
          <p:nvPr/>
        </p:nvSpPr>
        <p:spPr>
          <a:xfrm>
            <a:off x="9503410" y="2981355"/>
            <a:ext cx="627380" cy="66230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04000"/>
              </a:lnSpc>
            </a:pPr>
            <a:endParaRPr sz="200" dirty="0">
              <a:latin typeface="Arial" panose="020B0604020202020204"/>
              <a:ea typeface="Arial" panose="020B0604020202020204"/>
              <a:cs typeface="Arial" panose="020B0604020202020204"/>
            </a:endParaRPr>
          </a:p>
          <a:p>
            <a:pPr marL="12700" algn="l" rtl="0" eaLnBrk="0">
              <a:lnSpc>
                <a:spcPct val="85000"/>
              </a:lnSpc>
              <a:spcBef>
                <a:spcPts val="0"/>
              </a:spcBef>
            </a:pPr>
            <a:r>
              <a:rPr sz="800" kern="0" spc="140" dirty="0">
                <a:solidFill>
                  <a:srgbClr val="DEDEDE">
                    <a:alpha val="100000"/>
                  </a:srgbClr>
                </a:solidFill>
                <a:latin typeface="Arial" panose="020B0604020202020204"/>
                <a:ea typeface="Arial" panose="020B0604020202020204"/>
                <a:cs typeface="Arial" panose="020B0604020202020204"/>
              </a:rPr>
              <a:t>110</a:t>
            </a:r>
            <a:r>
              <a:rPr lang="en-US" sz="800" kern="0" spc="140" dirty="0">
                <a:solidFill>
                  <a:srgbClr val="DEDEDE">
                    <a:alpha val="100000"/>
                  </a:srgbClr>
                </a:solidFill>
                <a:latin typeface="Arial" panose="020B0604020202020204"/>
                <a:ea typeface="Arial" panose="020B0604020202020204"/>
                <a:cs typeface="Arial" panose="020B0604020202020204"/>
              </a:rPr>
              <a:t>0</a:t>
            </a:r>
            <a:r>
              <a:rPr sz="800" kern="0" spc="-30" dirty="0">
                <a:solidFill>
                  <a:srgbClr val="DEDEDE">
                    <a:alpha val="100000"/>
                  </a:srgbClr>
                </a:solidFill>
                <a:latin typeface="Arial" panose="020B0604020202020204"/>
                <a:ea typeface="Arial" panose="020B0604020202020204"/>
                <a:cs typeface="Arial" panose="020B0604020202020204"/>
              </a:rPr>
              <a:t> </a:t>
            </a:r>
            <a:r>
              <a:rPr sz="800" kern="0" spc="140" dirty="0">
                <a:solidFill>
                  <a:srgbClr val="DEDEDE">
                    <a:alpha val="100000"/>
                  </a:srgbClr>
                </a:solidFill>
                <a:latin typeface="Arial" panose="020B0604020202020204"/>
                <a:ea typeface="Arial" panose="020B0604020202020204"/>
                <a:cs typeface="Arial" panose="020B0604020202020204"/>
              </a:rPr>
              <a:t>Mpa</a:t>
            </a:r>
            <a:endParaRPr sz="800" dirty="0">
              <a:latin typeface="Arial" panose="020B0604020202020204"/>
              <a:ea typeface="Arial" panose="020B0604020202020204"/>
              <a:cs typeface="Arial" panose="020B0604020202020204"/>
            </a:endParaRPr>
          </a:p>
        </p:txBody>
      </p:sp>
      <p:sp>
        <p:nvSpPr>
          <p:cNvPr id="412" name="textbox 412"/>
          <p:cNvSpPr/>
          <p:nvPr/>
        </p:nvSpPr>
        <p:spPr>
          <a:xfrm>
            <a:off x="11543324" y="2939310"/>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sp>
        <p:nvSpPr>
          <p:cNvPr id="434" name="textbox 434"/>
          <p:cNvSpPr/>
          <p:nvPr/>
        </p:nvSpPr>
        <p:spPr>
          <a:xfrm>
            <a:off x="14023167" y="4711696"/>
            <a:ext cx="360679"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09</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283401" y="994605"/>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Utilizing zirconia materials imported from Germany, closely mimicking human tooth characteristics. The material features multiple layers of color gradients from cut to tooth end, with a transparency up to 49.4%. The product offers excellent aesthetic tones, achieving natural and realistic aesthetics without requiring veneering. It also boasts high strength, durability, and resistance to fracturing. With a strength approaching approximately 1100 MPa, its moderate strength characteristics make it suitable for implant restorations, minimizing stress on adjacent teeth and maintaining stability of the implants.</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334"/>
          <p:cNvSpPr/>
          <p:nvPr/>
        </p:nvSpPr>
        <p:spPr>
          <a:xfrm>
            <a:off x="9503410" y="4031615"/>
            <a:ext cx="1943735" cy="149225"/>
          </a:xfrm>
          <a:prstGeom prst="rect">
            <a:avLst/>
          </a:prstGeom>
          <a:noFill/>
          <a:ln w="0" cap="flat">
            <a:noFill/>
            <a:prstDash val="solid"/>
            <a:miter lim="0"/>
          </a:ln>
        </p:spPr>
        <p:txBody>
          <a:bodyPr vert="horz" wrap="square" lIns="0" tIns="0" rIns="0" bIns="0"/>
          <a:lstStyle/>
          <a:p>
            <a:pPr marL="12700" algn="l" rtl="0" eaLnBrk="0">
              <a:lnSpc>
                <a:spcPct val="90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rPr>
              <a:t>16 base crown colors after staining</a:t>
            </a:r>
            <a:endParaRPr lang="zh-CN" altLang="en-US" sz="900" dirty="0">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6" name="textbox 334"/>
          <p:cNvSpPr/>
          <p:nvPr/>
        </p:nvSpPr>
        <p:spPr>
          <a:xfrm>
            <a:off x="9503410" y="4473575"/>
            <a:ext cx="2161540" cy="230504"/>
          </a:xfrm>
          <a:prstGeom prst="rect">
            <a:avLst/>
          </a:prstGeom>
          <a:noFill/>
          <a:ln w="0" cap="flat">
            <a:noFill/>
            <a:prstDash val="solid"/>
            <a:miter lim="0"/>
          </a:ln>
        </p:spPr>
        <p:txBody>
          <a:bodyPr vert="horz" wrap="square" lIns="0" tIns="0" rIns="0" bIns="0"/>
          <a:lstStyle/>
          <a:p>
            <a:pPr marL="12700" algn="l" rtl="0" eaLnBrk="0">
              <a:lnSpc>
                <a:spcPct val="90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rPr>
              <a:t>Multi-layer tooth shades, 49.4% high translucency</a:t>
            </a:r>
            <a:endParaRPr lang="zh-CN" altLang="en-US" sz="900" dirty="0">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endParaRPr lang="zh-CN" altLang="en-US" sz="900" dirty="0">
              <a:latin typeface="微软雅黑" panose="020B0503020204020204" charset="-122"/>
              <a:ea typeface="微软雅黑" panose="020B0503020204020204" charset="-122"/>
              <a:cs typeface="微软雅黑" panose="020B0503020204020204" charset="-122"/>
            </a:endParaRPr>
          </a:p>
        </p:txBody>
      </p:sp>
      <p:grpSp>
        <p:nvGrpSpPr>
          <p:cNvPr id="42" name="group 42"/>
          <p:cNvGrpSpPr/>
          <p:nvPr/>
        </p:nvGrpSpPr>
        <p:grpSpPr>
          <a:xfrm rot="21600000">
            <a:off x="12858729" y="2932948"/>
            <a:ext cx="455421" cy="366719"/>
            <a:chOff x="0" y="0"/>
            <a:chExt cx="455421" cy="366719"/>
          </a:xfrm>
        </p:grpSpPr>
        <p:sp>
          <p:nvSpPr>
            <p:cNvPr id="470" name="path 470"/>
            <p:cNvSpPr/>
            <p:nvPr/>
          </p:nvSpPr>
          <p:spPr>
            <a:xfrm>
              <a:off x="0" y="169018"/>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2" name="path 472"/>
            <p:cNvSpPr/>
            <p:nvPr/>
          </p:nvSpPr>
          <p:spPr>
            <a:xfrm>
              <a:off x="51214" y="0"/>
              <a:ext cx="367553"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4" name="group 44"/>
          <p:cNvGrpSpPr/>
          <p:nvPr/>
        </p:nvGrpSpPr>
        <p:grpSpPr>
          <a:xfrm rot="21600000">
            <a:off x="13404070" y="2939311"/>
            <a:ext cx="318910" cy="385191"/>
            <a:chOff x="0" y="0"/>
            <a:chExt cx="318910" cy="385191"/>
          </a:xfrm>
        </p:grpSpPr>
        <p:sp>
          <p:nvSpPr>
            <p:cNvPr id="474" name="path 474"/>
            <p:cNvSpPr/>
            <p:nvPr/>
          </p:nvSpPr>
          <p:spPr>
            <a:xfrm>
              <a:off x="0" y="0"/>
              <a:ext cx="318910"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lnTo>
                    <a:pt x="321" y="606"/>
                  </a:lnTo>
                  <a:close/>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6"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7"/>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6" name="path 476"/>
            <p:cNvSpPr/>
            <p:nvPr/>
          </p:nvSpPr>
          <p:spPr>
            <a:xfrm>
              <a:off x="134895" y="20387"/>
              <a:ext cx="51917"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6" name="group 46"/>
          <p:cNvGrpSpPr/>
          <p:nvPr/>
        </p:nvGrpSpPr>
        <p:grpSpPr>
          <a:xfrm rot="21600000">
            <a:off x="12468086" y="2937879"/>
            <a:ext cx="306934" cy="395740"/>
            <a:chOff x="0" y="0"/>
            <a:chExt cx="306934" cy="395740"/>
          </a:xfrm>
        </p:grpSpPr>
        <p:sp>
          <p:nvSpPr>
            <p:cNvPr id="478" name="path 478"/>
            <p:cNvSpPr/>
            <p:nvPr/>
          </p:nvSpPr>
          <p:spPr>
            <a:xfrm>
              <a:off x="39048" y="67713"/>
              <a:ext cx="232809"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1"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80" name="path 480"/>
            <p:cNvSpPr/>
            <p:nvPr/>
          </p:nvSpPr>
          <p:spPr>
            <a:xfrm>
              <a:off x="0" y="0"/>
              <a:ext cx="306934" cy="172339"/>
            </a:xfrm>
            <a:custGeom>
              <a:avLst/>
              <a:gdLst/>
              <a:ahLst/>
              <a:cxnLst/>
              <a:rect l="0" t="0" r="0" b="0"/>
              <a:pathLst>
                <a:path w="483" h="271">
                  <a:moveTo>
                    <a:pt x="49" y="270"/>
                  </a:moveTo>
                  <a:cubicBezTo>
                    <a:pt x="49" y="270"/>
                    <a:pt x="-49" y="79"/>
                    <a:pt x="64" y="25"/>
                  </a:cubicBezTo>
                  <a:cubicBezTo>
                    <a:pt x="64" y="25"/>
                    <a:pt x="102" y="2"/>
                    <a:pt x="127" y="2"/>
                  </a:cubicBezTo>
                  <a:cubicBezTo>
                    <a:pt x="127"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482" name="path 482"/>
          <p:cNvSpPr/>
          <p:nvPr/>
        </p:nvSpPr>
        <p:spPr>
          <a:xfrm>
            <a:off x="14064112" y="293930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0"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2" name="textbox 106"/>
          <p:cNvSpPr/>
          <p:nvPr/>
        </p:nvSpPr>
        <p:spPr>
          <a:xfrm>
            <a:off x="8334128"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4" name="textbox 108"/>
          <p:cNvSpPr/>
          <p:nvPr/>
        </p:nvSpPr>
        <p:spPr>
          <a:xfrm>
            <a:off x="8334128" y="4463688"/>
            <a:ext cx="1001782"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8" name="textbox 112"/>
          <p:cNvSpPr/>
          <p:nvPr/>
        </p:nvSpPr>
        <p:spPr>
          <a:xfrm>
            <a:off x="8334128"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9" name="textbox 114"/>
          <p:cNvSpPr/>
          <p:nvPr/>
        </p:nvSpPr>
        <p:spPr>
          <a:xfrm>
            <a:off x="8334128"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10" name="textbox 210"/>
          <p:cNvSpPr/>
          <p:nvPr/>
        </p:nvSpPr>
        <p:spPr>
          <a:xfrm>
            <a:off x="12239625" y="3960086"/>
            <a:ext cx="2552023" cy="36188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porcelain fused to metal (PFM) / all-zirconia crowns, bridges, inlays, </a:t>
            </a:r>
            <a:r>
              <a:rPr lang="en-US" altLang="zh-CN"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inlay/</a:t>
            </a:r>
            <a:r>
              <a:rPr lang="en-US" altLang="zh-CN"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bridges, and a 14-unit dental bridge.</a:t>
            </a:r>
            <a:endPar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2311380" y="3413125"/>
            <a:ext cx="2633345" cy="160655"/>
            <a:chOff x="19388" y="5375"/>
            <a:chExt cx="4147" cy="253"/>
          </a:xfrm>
        </p:grpSpPr>
        <p:sp>
          <p:nvSpPr>
            <p:cNvPr id="14" name="textbox 318"/>
            <p:cNvSpPr/>
            <p:nvPr/>
          </p:nvSpPr>
          <p:spPr>
            <a:xfrm>
              <a:off x="21882" y="5398"/>
              <a:ext cx="1653" cy="23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9955" y="5397"/>
              <a:ext cx="1134" cy="216"/>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80"/>
            <p:cNvSpPr/>
            <p:nvPr/>
          </p:nvSpPr>
          <p:spPr>
            <a:xfrm>
              <a:off x="19388" y="5375"/>
              <a:ext cx="921" cy="16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7" name="textbox 180"/>
            <p:cNvSpPr/>
            <p:nvPr/>
          </p:nvSpPr>
          <p:spPr>
            <a:xfrm>
              <a:off x="21203" y="5398"/>
              <a:ext cx="653" cy="211"/>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rect 442"/>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444" name="rect 444"/>
          <p:cNvSpPr/>
          <p:nvPr/>
        </p:nvSpPr>
        <p:spPr>
          <a:xfrm>
            <a:off x="215265" y="3009"/>
            <a:ext cx="15115819"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446" name="picture 446"/>
          <p:cNvPicPr>
            <a:picLocks noChangeAspect="1"/>
          </p:cNvPicPr>
          <p:nvPr/>
        </p:nvPicPr>
        <p:blipFill>
          <a:blip r:embed="rId1"/>
          <a:stretch>
            <a:fillRect/>
          </a:stretch>
        </p:blipFill>
        <p:spPr>
          <a:xfrm rot="21600000">
            <a:off x="0" y="3009"/>
            <a:ext cx="7555827" cy="4244105"/>
          </a:xfrm>
          <a:prstGeom prst="rect">
            <a:avLst/>
          </a:prstGeom>
        </p:spPr>
      </p:pic>
      <p:sp>
        <p:nvSpPr>
          <p:cNvPr id="450" name="textbox 450"/>
          <p:cNvSpPr/>
          <p:nvPr/>
        </p:nvSpPr>
        <p:spPr>
          <a:xfrm>
            <a:off x="9536548" y="4030596"/>
            <a:ext cx="2175240" cy="84170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16 pre-shaded zirconia blocks</a:t>
            </a:r>
            <a:endPar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13335" algn="l" rtl="0" eaLnBrk="0">
              <a:lnSpc>
                <a:spcPct val="90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Five-layer overlay, nine-layer gradient zirconia raw material</a:t>
            </a:r>
            <a:endParaRPr sz="900" dirty="0">
              <a:latin typeface="微软雅黑" panose="020B0503020204020204" charset="-122"/>
              <a:ea typeface="微软雅黑" panose="020B0503020204020204" charset="-122"/>
              <a:cs typeface="微软雅黑" panose="020B0503020204020204" charset="-122"/>
            </a:endParaRPr>
          </a:p>
        </p:txBody>
      </p:sp>
      <p:sp>
        <p:nvSpPr>
          <p:cNvPr id="452" name="textbox 452"/>
          <p:cNvSpPr/>
          <p:nvPr/>
        </p:nvSpPr>
        <p:spPr>
          <a:xfrm>
            <a:off x="10342880" y="509275"/>
            <a:ext cx="4158939" cy="46100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3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Uqcera</a:t>
            </a:r>
            <a:r>
              <a:rPr lang="en-US" sz="3400" kern="0" spc="30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a:t>
            </a:r>
            <a:endParaRPr sz="3400" dirty="0">
              <a:latin typeface="微软雅黑" panose="020B0503020204020204" charset="-122"/>
              <a:ea typeface="微软雅黑" panose="020B0503020204020204" charset="-122"/>
              <a:cs typeface="微软雅黑" panose="020B0503020204020204" charset="-122"/>
            </a:endParaRPr>
          </a:p>
        </p:txBody>
      </p:sp>
      <p:sp>
        <p:nvSpPr>
          <p:cNvPr id="468" name="textbox 468"/>
          <p:cNvSpPr/>
          <p:nvPr/>
        </p:nvSpPr>
        <p:spPr>
          <a:xfrm>
            <a:off x="11496523" y="2939310"/>
            <a:ext cx="775334" cy="230504"/>
          </a:xfrm>
          <a:prstGeom prst="rect">
            <a:avLst/>
          </a:prstGeom>
          <a:solidFill>
            <a:srgbClr val="89C1C2">
              <a:alpha val="97647"/>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42" name="group 42"/>
          <p:cNvGrpSpPr/>
          <p:nvPr/>
        </p:nvGrpSpPr>
        <p:grpSpPr>
          <a:xfrm rot="21600000">
            <a:off x="12858729" y="2932948"/>
            <a:ext cx="455421" cy="366719"/>
            <a:chOff x="0" y="0"/>
            <a:chExt cx="455421" cy="366719"/>
          </a:xfrm>
        </p:grpSpPr>
        <p:sp>
          <p:nvSpPr>
            <p:cNvPr id="470" name="path 470"/>
            <p:cNvSpPr/>
            <p:nvPr/>
          </p:nvSpPr>
          <p:spPr>
            <a:xfrm>
              <a:off x="0" y="169018"/>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2" name="path 472"/>
            <p:cNvSpPr/>
            <p:nvPr/>
          </p:nvSpPr>
          <p:spPr>
            <a:xfrm>
              <a:off x="51214" y="0"/>
              <a:ext cx="367553"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4" name="group 44"/>
          <p:cNvGrpSpPr/>
          <p:nvPr/>
        </p:nvGrpSpPr>
        <p:grpSpPr>
          <a:xfrm rot="21600000">
            <a:off x="13404070" y="2939311"/>
            <a:ext cx="318910" cy="385191"/>
            <a:chOff x="0" y="0"/>
            <a:chExt cx="318910" cy="385191"/>
          </a:xfrm>
        </p:grpSpPr>
        <p:sp>
          <p:nvSpPr>
            <p:cNvPr id="474" name="path 474"/>
            <p:cNvSpPr/>
            <p:nvPr/>
          </p:nvSpPr>
          <p:spPr>
            <a:xfrm>
              <a:off x="0" y="0"/>
              <a:ext cx="318910"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lnTo>
                    <a:pt x="321" y="606"/>
                  </a:lnTo>
                  <a:close/>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6"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7"/>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6" name="path 476"/>
            <p:cNvSpPr/>
            <p:nvPr/>
          </p:nvSpPr>
          <p:spPr>
            <a:xfrm>
              <a:off x="134895" y="20387"/>
              <a:ext cx="51917"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6" name="group 46"/>
          <p:cNvGrpSpPr/>
          <p:nvPr/>
        </p:nvGrpSpPr>
        <p:grpSpPr>
          <a:xfrm rot="21600000">
            <a:off x="12468086" y="2937879"/>
            <a:ext cx="306934" cy="395740"/>
            <a:chOff x="0" y="0"/>
            <a:chExt cx="306934" cy="395740"/>
          </a:xfrm>
        </p:grpSpPr>
        <p:sp>
          <p:nvSpPr>
            <p:cNvPr id="478" name="path 478"/>
            <p:cNvSpPr/>
            <p:nvPr/>
          </p:nvSpPr>
          <p:spPr>
            <a:xfrm>
              <a:off x="39048" y="67713"/>
              <a:ext cx="232809"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1"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80" name="path 480"/>
            <p:cNvSpPr/>
            <p:nvPr/>
          </p:nvSpPr>
          <p:spPr>
            <a:xfrm>
              <a:off x="0" y="0"/>
              <a:ext cx="306934" cy="172339"/>
            </a:xfrm>
            <a:custGeom>
              <a:avLst/>
              <a:gdLst/>
              <a:ahLst/>
              <a:cxnLst/>
              <a:rect l="0" t="0" r="0" b="0"/>
              <a:pathLst>
                <a:path w="483" h="271">
                  <a:moveTo>
                    <a:pt x="49" y="270"/>
                  </a:moveTo>
                  <a:cubicBezTo>
                    <a:pt x="49" y="270"/>
                    <a:pt x="-49" y="79"/>
                    <a:pt x="64" y="25"/>
                  </a:cubicBezTo>
                  <a:cubicBezTo>
                    <a:pt x="64" y="25"/>
                    <a:pt x="102" y="2"/>
                    <a:pt x="127" y="2"/>
                  </a:cubicBezTo>
                  <a:cubicBezTo>
                    <a:pt x="127"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482" name="path 482"/>
          <p:cNvSpPr/>
          <p:nvPr/>
        </p:nvSpPr>
        <p:spPr>
          <a:xfrm>
            <a:off x="13992357" y="293930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0"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484" name="textbox 484"/>
          <p:cNvSpPr/>
          <p:nvPr/>
        </p:nvSpPr>
        <p:spPr>
          <a:xfrm>
            <a:off x="14268050" y="4711696"/>
            <a:ext cx="330200"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10</a:t>
            </a:r>
            <a:endParaRPr sz="1900" dirty="0">
              <a:latin typeface="微软雅黑" panose="020B0503020204020204" charset="-122"/>
              <a:ea typeface="微软雅黑" panose="020B0503020204020204" charset="-122"/>
              <a:cs typeface="微软雅黑" panose="020B0503020204020204" charset="-122"/>
            </a:endParaRPr>
          </a:p>
        </p:txBody>
      </p:sp>
      <p:sp>
        <p:nvSpPr>
          <p:cNvPr id="486" name="textbox 486"/>
          <p:cNvSpPr/>
          <p:nvPr/>
        </p:nvSpPr>
        <p:spPr>
          <a:xfrm>
            <a:off x="9535919" y="2981355"/>
            <a:ext cx="783029" cy="128863"/>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a:t>
            </a:r>
            <a:endParaRPr sz="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285600" y="1056298"/>
            <a:ext cx="6100445" cy="1356122"/>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Uqcera</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is the first domestic enterprise with full intellectual property rights in zirconia ceramic block production, breaking through the patent technology monopoly of imported zirconia ceramic blocks. It is a nationally influential dental material supplier. Currently, Archer's dental materials are used in over 60 countries and regions including the United States, Southeast Asia, Europe, the Middle East, South America, Africa, South Korea, India, and Vietnam, earning widespread acclaim and popularity among users.</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210"/>
          <p:cNvSpPr/>
          <p:nvPr/>
        </p:nvSpPr>
        <p:spPr>
          <a:xfrm>
            <a:off x="12455525" y="4103524"/>
            <a:ext cx="2648910" cy="343133"/>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zirconia crowns, porcelain-fused-to-metal crowns (single and bridge),</a:t>
            </a:r>
            <a:b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b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14-unit dental bridges (limited to one missing posterior tooth)</a:t>
            </a:r>
            <a:endParaRPr lang="zh-CN" sz="6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2" name="textbox 486"/>
          <p:cNvSpPr/>
          <p:nvPr/>
        </p:nvSpPr>
        <p:spPr>
          <a:xfrm>
            <a:off x="9510395" y="3435985"/>
            <a:ext cx="2002789" cy="41275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8000"/>
              </a:lnSpc>
            </a:pP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1100MPa，600-1100MPa</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Five-layer gradient with two strength options available.</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106"/>
          <p:cNvSpPr/>
          <p:nvPr/>
        </p:nvSpPr>
        <p:spPr>
          <a:xfrm>
            <a:off x="8394700"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6" name="textbox 108"/>
          <p:cNvSpPr/>
          <p:nvPr/>
        </p:nvSpPr>
        <p:spPr>
          <a:xfrm>
            <a:off x="8394700" y="4504328"/>
            <a:ext cx="1001782"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7" name="textbox 112"/>
          <p:cNvSpPr/>
          <p:nvPr/>
        </p:nvSpPr>
        <p:spPr>
          <a:xfrm>
            <a:off x="8394700"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8" name="textbox 114"/>
          <p:cNvSpPr/>
          <p:nvPr/>
        </p:nvSpPr>
        <p:spPr>
          <a:xfrm>
            <a:off x="8394700"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2311380" y="3413125"/>
            <a:ext cx="2633345" cy="160655"/>
            <a:chOff x="19388" y="5375"/>
            <a:chExt cx="4147" cy="253"/>
          </a:xfrm>
        </p:grpSpPr>
        <p:sp>
          <p:nvSpPr>
            <p:cNvPr id="14" name="textbox 318"/>
            <p:cNvSpPr/>
            <p:nvPr/>
          </p:nvSpPr>
          <p:spPr>
            <a:xfrm>
              <a:off x="21882" y="5398"/>
              <a:ext cx="1653" cy="23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9955" y="5397"/>
              <a:ext cx="1134" cy="216"/>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80"/>
            <p:cNvSpPr/>
            <p:nvPr/>
          </p:nvSpPr>
          <p:spPr>
            <a:xfrm>
              <a:off x="19388" y="5375"/>
              <a:ext cx="921" cy="16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7" name="textbox 180"/>
            <p:cNvSpPr/>
            <p:nvPr/>
          </p:nvSpPr>
          <p:spPr>
            <a:xfrm>
              <a:off x="21203" y="5398"/>
              <a:ext cx="653" cy="211"/>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rect 488"/>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490" name="rect 490"/>
          <p:cNvSpPr/>
          <p:nvPr/>
        </p:nvSpPr>
        <p:spPr>
          <a:xfrm>
            <a:off x="-635" y="-166"/>
            <a:ext cx="15115832"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492" name="picture 492"/>
          <p:cNvPicPr>
            <a:picLocks noChangeAspect="1"/>
          </p:cNvPicPr>
          <p:nvPr/>
        </p:nvPicPr>
        <p:blipFill>
          <a:blip r:embed="rId1"/>
          <a:stretch>
            <a:fillRect/>
          </a:stretch>
        </p:blipFill>
        <p:spPr>
          <a:xfrm rot="21600000">
            <a:off x="-58" y="-801"/>
            <a:ext cx="7555825" cy="5324995"/>
          </a:xfrm>
          <a:prstGeom prst="rect">
            <a:avLst/>
          </a:prstGeom>
        </p:spPr>
      </p:pic>
      <p:sp>
        <p:nvSpPr>
          <p:cNvPr id="496" name="textbox 496"/>
          <p:cNvSpPr/>
          <p:nvPr/>
        </p:nvSpPr>
        <p:spPr>
          <a:xfrm>
            <a:off x="10901681" y="549251"/>
            <a:ext cx="3611598" cy="461644"/>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altLang="zh-CN" sz="3400" kern="0" spc="28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Aidite</a:t>
            </a:r>
            <a:r>
              <a:rPr lang="en-US" altLang="zh-CN" sz="3400" kern="0" spc="28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a:t>
            </a:r>
            <a:endParaRPr lang="en-US" altLang="zh-CN" sz="3400" kern="0" spc="28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514" name="textbox 514"/>
          <p:cNvSpPr/>
          <p:nvPr/>
        </p:nvSpPr>
        <p:spPr>
          <a:xfrm>
            <a:off x="11318534" y="2939310"/>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sp>
        <p:nvSpPr>
          <p:cNvPr id="530" name="textbox 530"/>
          <p:cNvSpPr/>
          <p:nvPr/>
        </p:nvSpPr>
        <p:spPr>
          <a:xfrm>
            <a:off x="14234160" y="4714240"/>
            <a:ext cx="292100" cy="287655"/>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0000"/>
              </a:lnSpc>
            </a:pPr>
            <a:r>
              <a:rPr sz="1900"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11</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34128" y="1097805"/>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Aidite</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is a global dental service provider that integrates research, development, production, service, and digital comprehensive solutions for dental materials and equipment. As of December 31, 2023, </a:t>
            </a: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Aidite</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has been granted 93 patents and operates in over 120 countries and regions worldwide. It has subsidiaries in the United States, Germany, and South Korea to serve overseas customers. The company serves over 10,000 dental labs, clinics, and oral hospitals, benefiting approximately 90 million end patients with high-quality </a:t>
            </a: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Aidite</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services.</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450"/>
          <p:cNvSpPr/>
          <p:nvPr/>
        </p:nvSpPr>
        <p:spPr>
          <a:xfrm>
            <a:off x="9488170" y="3961765"/>
            <a:ext cx="2027849" cy="396240"/>
          </a:xfrm>
          <a:prstGeom prst="rect">
            <a:avLst/>
          </a:prstGeom>
          <a:noFill/>
          <a:ln w="0" cap="flat">
            <a:noFill/>
            <a:prstDash val="solid"/>
            <a:miter lim="0"/>
          </a:ln>
        </p:spPr>
        <p:txBody>
          <a:bodyPr vert="horz" wrap="square" lIns="0" tIns="0" rIns="0" bIns="0"/>
          <a:lstStyle/>
          <a:p>
            <a:pPr algn="l" rtl="0" eaLnBrk="0">
              <a:lnSpc>
                <a:spcPct val="85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4 pre-shaded zirconia blocks</a:t>
            </a:r>
            <a:endParaRPr lang="zh-CN" alt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rPr>
              <a:t>16 </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rPr>
              <a:t>base crown colors after staining</a:t>
            </a: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13335" algn="l" rtl="0" eaLnBrk="0">
              <a:lnSpc>
                <a:spcPct val="90000"/>
              </a:lnSpc>
            </a:pPr>
            <a:endParaRPr sz="900" dirty="0">
              <a:latin typeface="微软雅黑" panose="020B0503020204020204" charset="-122"/>
              <a:ea typeface="微软雅黑" panose="020B0503020204020204" charset="-122"/>
              <a:cs typeface="微软雅黑" panose="020B0503020204020204" charset="-122"/>
            </a:endParaRPr>
          </a:p>
        </p:txBody>
      </p:sp>
      <p:sp>
        <p:nvSpPr>
          <p:cNvPr id="22" name="textbox 486"/>
          <p:cNvSpPr/>
          <p:nvPr/>
        </p:nvSpPr>
        <p:spPr>
          <a:xfrm>
            <a:off x="9488170" y="2981355"/>
            <a:ext cx="1104108" cy="121243"/>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 (China)</a:t>
            </a:r>
            <a:endParaRPr sz="900" dirty="0">
              <a:latin typeface="微软雅黑" panose="020B0503020204020204" charset="-122"/>
              <a:ea typeface="微软雅黑" panose="020B0503020204020204" charset="-122"/>
              <a:cs typeface="微软雅黑" panose="020B0503020204020204" charset="-122"/>
            </a:endParaRPr>
          </a:p>
        </p:txBody>
      </p:sp>
      <p:sp>
        <p:nvSpPr>
          <p:cNvPr id="23" name="textbox 486"/>
          <p:cNvSpPr/>
          <p:nvPr/>
        </p:nvSpPr>
        <p:spPr>
          <a:xfrm>
            <a:off x="9488170" y="3435985"/>
            <a:ext cx="1713865" cy="412750"/>
          </a:xfrm>
          <a:prstGeom prst="rect">
            <a:avLst/>
          </a:prstGeom>
          <a:noFill/>
          <a:ln w="0" cap="flat">
            <a:noFill/>
            <a:prstDash val="solid"/>
            <a:miter lim="0"/>
          </a:ln>
        </p:spPr>
        <p:txBody>
          <a:bodyPr vert="horz" wrap="square" lIns="0" tIns="0" rIns="0" bIns="0"/>
          <a:lstStyle/>
          <a:p>
            <a:pPr algn="l" rtl="0" eaLnBrk="0">
              <a:lnSpc>
                <a:spcPct val="81000"/>
              </a:lnSpc>
            </a:pP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600-1</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2</a:t>
            </a: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00MPa</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4" name="textbox 450"/>
          <p:cNvSpPr/>
          <p:nvPr/>
        </p:nvSpPr>
        <p:spPr>
          <a:xfrm>
            <a:off x="9488170" y="4511040"/>
            <a:ext cx="2639060" cy="396240"/>
          </a:xfrm>
          <a:prstGeom prst="rect">
            <a:avLst/>
          </a:prstGeom>
          <a:noFill/>
          <a:ln w="0" cap="flat">
            <a:noFill/>
            <a:prstDash val="solid"/>
            <a:miter lim="0"/>
          </a:ln>
        </p:spPr>
        <p:txBody>
          <a:bodyPr vert="horz" wrap="square" lIns="0" tIns="0" rIns="0" bIns="0"/>
          <a:lstStyle/>
          <a:p>
            <a:pPr marL="12700" algn="l" rtl="0" eaLnBrk="0">
              <a:lnSpc>
                <a:spcPct val="88000"/>
              </a:lnSpc>
              <a:buClrTx/>
              <a:buSzTx/>
              <a:buNone/>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Natural and realistic three-dimensional gradient color intensity,comparable to anterior teeth</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200" dirty="0">
              <a:latin typeface="Arial" panose="020B0604020202020204"/>
              <a:ea typeface="Arial" panose="020B0604020202020204"/>
              <a:cs typeface="Arial" panose="020B0604020202020204"/>
            </a:endParaRPr>
          </a:p>
          <a:p>
            <a:pPr marL="13335" algn="l" rtl="0" eaLnBrk="0">
              <a:lnSpc>
                <a:spcPct val="90000"/>
              </a:lnSpc>
            </a:pPr>
            <a:endParaRPr sz="900" dirty="0">
              <a:latin typeface="微软雅黑" panose="020B0503020204020204" charset="-122"/>
              <a:ea typeface="微软雅黑" panose="020B0503020204020204" charset="-122"/>
              <a:cs typeface="微软雅黑" panose="020B0503020204020204" charset="-122"/>
            </a:endParaRPr>
          </a:p>
        </p:txBody>
      </p:sp>
      <p:grpSp>
        <p:nvGrpSpPr>
          <p:cNvPr id="44" name="group 42"/>
          <p:cNvGrpSpPr/>
          <p:nvPr/>
        </p:nvGrpSpPr>
        <p:grpSpPr>
          <a:xfrm rot="21600000">
            <a:off x="12698709" y="2925328"/>
            <a:ext cx="455421" cy="366719"/>
            <a:chOff x="0" y="0"/>
            <a:chExt cx="455421" cy="366719"/>
          </a:xfrm>
        </p:grpSpPr>
        <p:sp>
          <p:nvSpPr>
            <p:cNvPr id="470" name="path 470"/>
            <p:cNvSpPr/>
            <p:nvPr/>
          </p:nvSpPr>
          <p:spPr>
            <a:xfrm>
              <a:off x="0" y="169018"/>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2" name="path 472"/>
            <p:cNvSpPr/>
            <p:nvPr/>
          </p:nvSpPr>
          <p:spPr>
            <a:xfrm>
              <a:off x="51214" y="0"/>
              <a:ext cx="367553"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5" name="group 44"/>
          <p:cNvGrpSpPr/>
          <p:nvPr/>
        </p:nvGrpSpPr>
        <p:grpSpPr>
          <a:xfrm rot="21600000">
            <a:off x="13244050" y="2931691"/>
            <a:ext cx="318910" cy="385191"/>
            <a:chOff x="0" y="0"/>
            <a:chExt cx="318910" cy="385191"/>
          </a:xfrm>
        </p:grpSpPr>
        <p:sp>
          <p:nvSpPr>
            <p:cNvPr id="474" name="path 474"/>
            <p:cNvSpPr/>
            <p:nvPr/>
          </p:nvSpPr>
          <p:spPr>
            <a:xfrm>
              <a:off x="0" y="0"/>
              <a:ext cx="318910"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lnTo>
                    <a:pt x="321" y="606"/>
                  </a:lnTo>
                  <a:close/>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6"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7"/>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76" name="path 476"/>
            <p:cNvSpPr/>
            <p:nvPr/>
          </p:nvSpPr>
          <p:spPr>
            <a:xfrm>
              <a:off x="134895" y="20387"/>
              <a:ext cx="51917"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46" name="group 46"/>
          <p:cNvGrpSpPr/>
          <p:nvPr/>
        </p:nvGrpSpPr>
        <p:grpSpPr>
          <a:xfrm rot="21600000">
            <a:off x="12308066" y="2930259"/>
            <a:ext cx="306934" cy="395740"/>
            <a:chOff x="0" y="0"/>
            <a:chExt cx="306934" cy="395740"/>
          </a:xfrm>
        </p:grpSpPr>
        <p:sp>
          <p:nvSpPr>
            <p:cNvPr id="478" name="path 478"/>
            <p:cNvSpPr/>
            <p:nvPr/>
          </p:nvSpPr>
          <p:spPr>
            <a:xfrm>
              <a:off x="39048" y="67713"/>
              <a:ext cx="232809"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1"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480" name="path 480"/>
            <p:cNvSpPr/>
            <p:nvPr/>
          </p:nvSpPr>
          <p:spPr>
            <a:xfrm>
              <a:off x="0" y="0"/>
              <a:ext cx="306934" cy="172339"/>
            </a:xfrm>
            <a:custGeom>
              <a:avLst/>
              <a:gdLst/>
              <a:ahLst/>
              <a:cxnLst/>
              <a:rect l="0" t="0" r="0" b="0"/>
              <a:pathLst>
                <a:path w="483" h="271">
                  <a:moveTo>
                    <a:pt x="49" y="270"/>
                  </a:moveTo>
                  <a:cubicBezTo>
                    <a:pt x="49" y="270"/>
                    <a:pt x="-49" y="79"/>
                    <a:pt x="64" y="25"/>
                  </a:cubicBezTo>
                  <a:cubicBezTo>
                    <a:pt x="64" y="25"/>
                    <a:pt x="102" y="2"/>
                    <a:pt x="127" y="2"/>
                  </a:cubicBezTo>
                  <a:cubicBezTo>
                    <a:pt x="127"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482" name="path 482"/>
          <p:cNvSpPr/>
          <p:nvPr/>
        </p:nvSpPr>
        <p:spPr>
          <a:xfrm>
            <a:off x="13904092" y="293168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0"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2" name="textbox 106"/>
          <p:cNvSpPr/>
          <p:nvPr/>
        </p:nvSpPr>
        <p:spPr>
          <a:xfrm>
            <a:off x="8322945"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3" name="textbox 108"/>
          <p:cNvSpPr/>
          <p:nvPr/>
        </p:nvSpPr>
        <p:spPr>
          <a:xfrm>
            <a:off x="8322945" y="4576083"/>
            <a:ext cx="1001782"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4" name="textbox 112"/>
          <p:cNvSpPr/>
          <p:nvPr/>
        </p:nvSpPr>
        <p:spPr>
          <a:xfrm>
            <a:off x="8322945"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6" name="textbox 114"/>
          <p:cNvSpPr/>
          <p:nvPr/>
        </p:nvSpPr>
        <p:spPr>
          <a:xfrm>
            <a:off x="8322945"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8" name="textbox 210"/>
          <p:cNvSpPr/>
          <p:nvPr/>
        </p:nvSpPr>
        <p:spPr>
          <a:xfrm>
            <a:off x="12238990" y="3816350"/>
            <a:ext cx="2345690" cy="34290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zirconia crowns, porcelain-fused-to-metal crowns (single and bridge),</a:t>
            </a:r>
            <a:b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b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14-unit dental bridges (limited to one missing posterior tooth)</a:t>
            </a:r>
            <a:endParaRPr lang="zh-CN" sz="6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8" name="组合 17"/>
          <p:cNvGrpSpPr/>
          <p:nvPr/>
        </p:nvGrpSpPr>
        <p:grpSpPr>
          <a:xfrm>
            <a:off x="12167870" y="3413125"/>
            <a:ext cx="2633345" cy="160655"/>
            <a:chOff x="19388" y="5375"/>
            <a:chExt cx="4147" cy="253"/>
          </a:xfrm>
        </p:grpSpPr>
        <p:sp>
          <p:nvSpPr>
            <p:cNvPr id="14" name="textbox 318"/>
            <p:cNvSpPr/>
            <p:nvPr/>
          </p:nvSpPr>
          <p:spPr>
            <a:xfrm>
              <a:off x="21882" y="5398"/>
              <a:ext cx="1653" cy="23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9955" y="5397"/>
              <a:ext cx="1134" cy="216"/>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80"/>
            <p:cNvSpPr/>
            <p:nvPr/>
          </p:nvSpPr>
          <p:spPr>
            <a:xfrm>
              <a:off x="19388" y="5375"/>
              <a:ext cx="921" cy="16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7" name="textbox 180"/>
            <p:cNvSpPr/>
            <p:nvPr/>
          </p:nvSpPr>
          <p:spPr>
            <a:xfrm>
              <a:off x="21203" y="5398"/>
              <a:ext cx="653" cy="211"/>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rect 536"/>
          <p:cNvSpPr/>
          <p:nvPr/>
        </p:nvSpPr>
        <p:spPr>
          <a:xfrm>
            <a:off x="50800" y="-635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538" name="rect 538"/>
          <p:cNvSpPr/>
          <p:nvPr/>
        </p:nvSpPr>
        <p:spPr>
          <a:xfrm>
            <a:off x="0" y="-166"/>
            <a:ext cx="15115819"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540" name="picture 540"/>
          <p:cNvPicPr>
            <a:picLocks noChangeAspect="1"/>
          </p:cNvPicPr>
          <p:nvPr/>
        </p:nvPicPr>
        <p:blipFill>
          <a:blip r:embed="rId1"/>
          <a:stretch>
            <a:fillRect/>
          </a:stretch>
        </p:blipFill>
        <p:spPr>
          <a:xfrm rot="21600000">
            <a:off x="1122473" y="756147"/>
            <a:ext cx="5550215" cy="4016116"/>
          </a:xfrm>
          <a:prstGeom prst="rect">
            <a:avLst/>
          </a:prstGeom>
        </p:spPr>
      </p:pic>
      <p:sp>
        <p:nvSpPr>
          <p:cNvPr id="552" name="textbox 552"/>
          <p:cNvSpPr/>
          <p:nvPr/>
        </p:nvSpPr>
        <p:spPr>
          <a:xfrm>
            <a:off x="9519920" y="585814"/>
            <a:ext cx="4981783" cy="459105"/>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altLang="zh-CN" sz="3400" kern="0" spc="250" dirty="0">
                <a:solidFill>
                  <a:srgbClr val="DEDEDE">
                    <a:alpha val="100000"/>
                  </a:srgbClr>
                </a:solidFill>
                <a:latin typeface="微软雅黑" panose="020B0503020204020204" charset="-122"/>
                <a:ea typeface="微软雅黑" panose="020B0503020204020204" charset="-122"/>
                <a:cs typeface="微软雅黑" panose="020B0503020204020204" charset="-122"/>
              </a:rPr>
              <a:t>Adsorptive Dentures</a:t>
            </a:r>
            <a:endParaRPr lang="zh-CN" altLang="en-US" sz="34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58505" y="1330325"/>
            <a:ext cx="6100445" cy="1046126"/>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Effectively solves the needs of fully edentulous patients who cannot undergo implant restoration due to systemic diseases or insufficient bone volume, restoring chewing and pronunciation functions with strong adsorption</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33" name="组合 32"/>
          <p:cNvGrpSpPr/>
          <p:nvPr>
            <p:custDataLst>
              <p:tags r:id="rId2"/>
            </p:custDataLst>
          </p:nvPr>
        </p:nvGrpSpPr>
        <p:grpSpPr>
          <a:xfrm>
            <a:off x="7638415" y="2607945"/>
            <a:ext cx="7779018" cy="2321787"/>
            <a:chOff x="12051" y="3963"/>
            <a:chExt cx="12753" cy="3913"/>
          </a:xfrm>
        </p:grpSpPr>
        <p:sp>
          <p:nvSpPr>
            <p:cNvPr id="554" name="textbox 554"/>
            <p:cNvSpPr/>
            <p:nvPr/>
          </p:nvSpPr>
          <p:spPr>
            <a:xfrm>
              <a:off x="23112" y="7420"/>
              <a:ext cx="511" cy="456"/>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12</a:t>
              </a:r>
              <a:endParaRPr sz="1900" dirty="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custDataLst>
                <p:tags r:id="rId3"/>
              </p:custDataLst>
            </p:nvPr>
          </p:nvGrpSpPr>
          <p:grpSpPr>
            <a:xfrm>
              <a:off x="12051" y="6155"/>
              <a:ext cx="5749" cy="1647"/>
              <a:chOff x="12885" y="4337"/>
              <a:chExt cx="4828" cy="1298"/>
            </a:xfrm>
          </p:grpSpPr>
          <p:sp>
            <p:nvSpPr>
              <p:cNvPr id="2" name="椭圆 1"/>
              <p:cNvSpPr/>
              <p:nvPr>
                <p:custDataLst>
                  <p:tags r:id="rId4"/>
                </p:custDataLst>
              </p:nvPr>
            </p:nvSpPr>
            <p:spPr>
              <a:xfrm>
                <a:off x="16398" y="4337"/>
                <a:ext cx="1315" cy="1298"/>
              </a:xfrm>
              <a:prstGeom prst="ellipse">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a:sym typeface="+mn-ea"/>
                  </a:rPr>
                  <a:t>3</a:t>
                </a:r>
                <a:endParaRPr lang="en-US" altLang="zh-CN" sz="3200">
                  <a:sym typeface="+mn-ea"/>
                </a:endParaRPr>
              </a:p>
            </p:txBody>
          </p:sp>
          <p:sp>
            <p:nvSpPr>
              <p:cNvPr id="3" name="矩形 2"/>
              <p:cNvSpPr/>
              <p:nvPr>
                <p:custDataLst>
                  <p:tags r:id="rId5"/>
                </p:custDataLst>
              </p:nvPr>
            </p:nvSpPr>
            <p:spPr>
              <a:xfrm>
                <a:off x="12885" y="4757"/>
                <a:ext cx="3607" cy="480"/>
              </a:xfrm>
              <a:prstGeom prst="rect">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1" name="组合 10"/>
            <p:cNvGrpSpPr/>
            <p:nvPr>
              <p:custDataLst>
                <p:tags r:id="rId6"/>
              </p:custDataLst>
            </p:nvPr>
          </p:nvGrpSpPr>
          <p:grpSpPr>
            <a:xfrm>
              <a:off x="12051" y="3963"/>
              <a:ext cx="5754" cy="1647"/>
              <a:chOff x="12875" y="4567"/>
              <a:chExt cx="4811" cy="1298"/>
            </a:xfrm>
          </p:grpSpPr>
          <p:grpSp>
            <p:nvGrpSpPr>
              <p:cNvPr id="6" name="组合 5"/>
              <p:cNvGrpSpPr/>
              <p:nvPr/>
            </p:nvGrpSpPr>
            <p:grpSpPr>
              <a:xfrm>
                <a:off x="12875" y="4567"/>
                <a:ext cx="4811" cy="1298"/>
                <a:chOff x="12885" y="4337"/>
                <a:chExt cx="4811" cy="1298"/>
              </a:xfrm>
            </p:grpSpPr>
            <p:sp>
              <p:nvSpPr>
                <p:cNvPr id="7" name="椭圆 6"/>
                <p:cNvSpPr/>
                <p:nvPr>
                  <p:custDataLst>
                    <p:tags r:id="rId7"/>
                  </p:custDataLst>
                </p:nvPr>
              </p:nvSpPr>
              <p:spPr>
                <a:xfrm>
                  <a:off x="16398" y="4337"/>
                  <a:ext cx="1298" cy="1298"/>
                </a:xfrm>
                <a:prstGeom prst="ellipse">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t>1</a:t>
                  </a:r>
                  <a:endParaRPr lang="en-US" altLang="zh-CN" sz="3200"/>
                </a:p>
              </p:txBody>
            </p:sp>
            <p:sp>
              <p:nvSpPr>
                <p:cNvPr id="8" name="矩形 7"/>
                <p:cNvSpPr/>
                <p:nvPr>
                  <p:custDataLst>
                    <p:tags r:id="rId8"/>
                  </p:custDataLst>
                </p:nvPr>
              </p:nvSpPr>
              <p:spPr>
                <a:xfrm>
                  <a:off x="12885" y="4757"/>
                  <a:ext cx="3607" cy="480"/>
                </a:xfrm>
                <a:prstGeom prst="rect">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0" name="textbox 552"/>
              <p:cNvSpPr/>
              <p:nvPr>
                <p:custDataLst>
                  <p:tags r:id="rId9"/>
                </p:custDataLst>
              </p:nvPr>
            </p:nvSpPr>
            <p:spPr>
              <a:xfrm>
                <a:off x="12989" y="5076"/>
                <a:ext cx="3511" cy="181"/>
              </a:xfrm>
              <a:prstGeom prst="rect">
                <a:avLst/>
              </a:prstGeom>
              <a:noFill/>
              <a:ln w="0" cap="flat">
                <a:noFill/>
                <a:prstDash val="solid"/>
                <a:miter lim="0"/>
              </a:ln>
            </p:spPr>
            <p:txBody>
              <a:bodyPr vert="horz" wrap="square" lIns="0" tIns="0" rIns="0" bIns="0"/>
              <a:lstStyle/>
              <a:p>
                <a:pPr algn="l" rtl="0" eaLnBrk="0">
                  <a:lnSpc>
                    <a:spcPct val="72000"/>
                  </a:lnSpc>
                </a:pPr>
                <a:r>
                  <a:rPr lang="en-US" altLang="zh-CN" sz="1000" dirty="0">
                    <a:latin typeface="微软雅黑" panose="020B0503020204020204" charset="-122"/>
                    <a:ea typeface="微软雅黑" panose="020B0503020204020204" charset="-122"/>
                    <a:cs typeface="微软雅黑" panose="020B0503020204020204" charset="-122"/>
                  </a:rPr>
                  <a:t>Exceptional adhesive strength, restoring chewing and speech functions.</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sp>
          <p:nvSpPr>
            <p:cNvPr id="13" name="textbox 552"/>
            <p:cNvSpPr/>
            <p:nvPr>
              <p:custDataLst>
                <p:tags r:id="rId10"/>
              </p:custDataLst>
            </p:nvPr>
          </p:nvSpPr>
          <p:spPr>
            <a:xfrm>
              <a:off x="12194" y="6871"/>
              <a:ext cx="3889" cy="534"/>
            </a:xfrm>
            <a:prstGeom prst="rect">
              <a:avLst/>
            </a:prstGeom>
            <a:noFill/>
            <a:ln w="0" cap="flat">
              <a:noFill/>
              <a:prstDash val="solid"/>
              <a:miter lim="0"/>
            </a:ln>
          </p:spPr>
          <p:txBody>
            <a:bodyPr vert="horz" wrap="square" lIns="0" tIns="0" rIns="0" bIns="0"/>
            <a:lstStyle/>
            <a:p>
              <a:pPr algn="l" rtl="0" eaLnBrk="0">
                <a:lnSpc>
                  <a:spcPct val="72000"/>
                </a:lnSpc>
              </a:pPr>
              <a:r>
                <a:rPr lang="en-US" altLang="zh-CN" sz="1000" dirty="0">
                  <a:latin typeface="微软雅黑" panose="020B0503020204020204" charset="-122"/>
                  <a:ea typeface="微软雅黑" panose="020B0503020204020204" charset="-122"/>
                  <a:cs typeface="微软雅黑" panose="020B0503020204020204" charset="-122"/>
                </a:rPr>
                <a:t>Close adaptation to anatomical tissue structures, without pressure sensitivity</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custDataLst>
                <p:tags r:id="rId11"/>
              </p:custDataLst>
            </p:nvPr>
          </p:nvGrpSpPr>
          <p:grpSpPr>
            <a:xfrm flipH="1">
              <a:off x="17888" y="3963"/>
              <a:ext cx="6915" cy="1702"/>
              <a:chOff x="12016" y="4567"/>
              <a:chExt cx="5670" cy="1298"/>
            </a:xfrm>
          </p:grpSpPr>
          <p:grpSp>
            <p:nvGrpSpPr>
              <p:cNvPr id="15" name="组合 14"/>
              <p:cNvGrpSpPr/>
              <p:nvPr/>
            </p:nvGrpSpPr>
            <p:grpSpPr>
              <a:xfrm>
                <a:off x="12702" y="4567"/>
                <a:ext cx="4984" cy="1298"/>
                <a:chOff x="12712" y="4337"/>
                <a:chExt cx="4984" cy="1298"/>
              </a:xfrm>
            </p:grpSpPr>
            <p:sp>
              <p:nvSpPr>
                <p:cNvPr id="16" name="椭圆 15"/>
                <p:cNvSpPr/>
                <p:nvPr>
                  <p:custDataLst>
                    <p:tags r:id="rId12"/>
                  </p:custDataLst>
                </p:nvPr>
              </p:nvSpPr>
              <p:spPr>
                <a:xfrm>
                  <a:off x="16398" y="4337"/>
                  <a:ext cx="1298" cy="1298"/>
                </a:xfrm>
                <a:prstGeom prst="ellipse">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a:sym typeface="+mn-ea"/>
                    </a:rPr>
                    <a:t>2</a:t>
                  </a:r>
                  <a:endParaRPr lang="en-US" altLang="zh-CN" sz="3200">
                    <a:sym typeface="+mn-ea"/>
                  </a:endParaRPr>
                </a:p>
              </p:txBody>
            </p:sp>
            <p:sp>
              <p:nvSpPr>
                <p:cNvPr id="17" name="矩形 16"/>
                <p:cNvSpPr/>
                <p:nvPr>
                  <p:custDataLst>
                    <p:tags r:id="rId13"/>
                  </p:custDataLst>
                </p:nvPr>
              </p:nvSpPr>
              <p:spPr>
                <a:xfrm>
                  <a:off x="12712" y="4757"/>
                  <a:ext cx="3780" cy="480"/>
                </a:xfrm>
                <a:prstGeom prst="rect">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9" name="textbox 552"/>
              <p:cNvSpPr/>
              <p:nvPr>
                <p:custDataLst>
                  <p:tags r:id="rId14"/>
                </p:custDataLst>
              </p:nvPr>
            </p:nvSpPr>
            <p:spPr>
              <a:xfrm>
                <a:off x="12016" y="5102"/>
                <a:ext cx="4271" cy="220"/>
              </a:xfrm>
              <a:prstGeom prst="rect">
                <a:avLst/>
              </a:prstGeom>
              <a:noFill/>
              <a:ln w="0" cap="flat">
                <a:noFill/>
                <a:prstDash val="solid"/>
                <a:miter lim="0"/>
              </a:ln>
            </p:spPr>
            <p:txBody>
              <a:bodyPr vert="horz" wrap="square" lIns="0" tIns="0" rIns="0" bIns="0"/>
              <a:lstStyle/>
              <a:p>
                <a:pPr algn="l" rtl="0" eaLnBrk="0">
                  <a:lnSpc>
                    <a:spcPct val="72000"/>
                  </a:lnSpc>
                </a:pPr>
                <a:r>
                  <a:rPr lang="en-US" altLang="zh-CN" sz="1000" dirty="0">
                    <a:latin typeface="微软雅黑" panose="020B0503020204020204" charset="-122"/>
                    <a:ea typeface="微软雅黑" panose="020B0503020204020204" charset="-122"/>
                    <a:cs typeface="微软雅黑" panose="020B0503020204020204" charset="-122"/>
                  </a:rPr>
                  <a:t>Personalized simulation of tooth alignment, realistically restoring mucosal folds</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grpSp>
          <p:nvGrpSpPr>
            <p:cNvPr id="20" name="组合 19"/>
            <p:cNvGrpSpPr/>
            <p:nvPr>
              <p:custDataLst>
                <p:tags r:id="rId15"/>
              </p:custDataLst>
            </p:nvPr>
          </p:nvGrpSpPr>
          <p:grpSpPr>
            <a:xfrm flipH="1">
              <a:off x="19396" y="6676"/>
              <a:ext cx="4565" cy="649"/>
              <a:chOff x="12679" y="4987"/>
              <a:chExt cx="3803" cy="480"/>
            </a:xfrm>
          </p:grpSpPr>
          <p:sp>
            <p:nvSpPr>
              <p:cNvPr id="23" name="矩形 22"/>
              <p:cNvSpPr/>
              <p:nvPr>
                <p:custDataLst>
                  <p:tags r:id="rId16"/>
                </p:custDataLst>
              </p:nvPr>
            </p:nvSpPr>
            <p:spPr>
              <a:xfrm>
                <a:off x="12679" y="4987"/>
                <a:ext cx="3803" cy="480"/>
              </a:xfrm>
              <a:prstGeom prst="rect">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textbox 552"/>
              <p:cNvSpPr/>
              <p:nvPr>
                <p:custDataLst>
                  <p:tags r:id="rId17"/>
                </p:custDataLst>
              </p:nvPr>
            </p:nvSpPr>
            <p:spPr>
              <a:xfrm>
                <a:off x="12931" y="5115"/>
                <a:ext cx="3288" cy="169"/>
              </a:xfrm>
              <a:prstGeom prst="rect">
                <a:avLst/>
              </a:prstGeom>
              <a:noFill/>
              <a:ln w="0" cap="flat">
                <a:noFill/>
                <a:prstDash val="solid"/>
                <a:miter lim="0"/>
              </a:ln>
            </p:spPr>
            <p:txBody>
              <a:bodyPr vert="horz" wrap="square" lIns="0" tIns="0" rIns="0" bIns="0"/>
              <a:lstStyle/>
              <a:p>
                <a:pPr algn="l" rtl="0" eaLnBrk="0">
                  <a:lnSpc>
                    <a:spcPct val="72000"/>
                  </a:lnSpc>
                </a:pPr>
                <a:r>
                  <a:rPr lang="zh-CN" altLang="en-US" sz="1000" dirty="0">
                    <a:latin typeface="微软雅黑" panose="020B0503020204020204" charset="-122"/>
                    <a:ea typeface="微软雅黑" panose="020B0503020204020204" charset="-122"/>
                    <a:cs typeface="微软雅黑" panose="020B0503020204020204" charset="-122"/>
                  </a:rPr>
                  <a:t>High strength base+imported plastic steel teeth, durable and long-lasting</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sp>
          <p:nvSpPr>
            <p:cNvPr id="24" name="椭圆 23"/>
            <p:cNvSpPr/>
            <p:nvPr>
              <p:custDataLst>
                <p:tags r:id="rId18"/>
              </p:custDataLst>
            </p:nvPr>
          </p:nvSpPr>
          <p:spPr>
            <a:xfrm>
              <a:off x="18139" y="6350"/>
              <a:ext cx="1086" cy="10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1" name="椭圆 30"/>
            <p:cNvSpPr/>
            <p:nvPr>
              <p:custDataLst>
                <p:tags r:id="rId19"/>
              </p:custDataLst>
            </p:nvPr>
          </p:nvSpPr>
          <p:spPr>
            <a:xfrm flipH="1">
              <a:off x="17888" y="6123"/>
              <a:ext cx="1583" cy="1702"/>
            </a:xfrm>
            <a:prstGeom prst="ellipse">
              <a:avLst/>
            </a:prstGeom>
            <a:solidFill>
              <a:srgbClr val="89C1C2"/>
            </a:solidFill>
            <a:ln>
              <a:solidFill>
                <a:srgbClr val="89C1C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a:sym typeface="+mn-ea"/>
                </a:rPr>
                <a:t>4</a:t>
              </a:r>
              <a:endParaRPr lang="en-US" altLang="zh-CN" sz="3200">
                <a:sym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4"/>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6" name="rect 6"/>
          <p:cNvSpPr/>
          <p:nvPr/>
        </p:nvSpPr>
        <p:spPr>
          <a:xfrm>
            <a:off x="0" y="3009"/>
            <a:ext cx="15117914" cy="5324995"/>
          </a:xfrm>
          <a:prstGeom prst="rect">
            <a:avLst/>
          </a:prstGeom>
          <a:solidFill>
            <a:srgbClr val="1A1A19">
              <a:alpha val="100000"/>
            </a:srgbClr>
          </a:solidFill>
          <a:ln w="0" cap="flat">
            <a:noFill/>
            <a:prstDash val="solid"/>
            <a:miter lim="0"/>
          </a:ln>
        </p:spPr>
        <p:txBody>
          <a:bodyPr rtlCol="0"/>
          <a:lstStyle/>
          <a:p>
            <a:pPr algn="ctr"/>
            <a:r>
              <a:rPr lang="en-US" altLang="zh-CN" dirty="0">
                <a:sym typeface="+mn-ea"/>
              </a:rPr>
              <a:t>.</a:t>
            </a:r>
            <a:endParaRPr lang="zh-CN" altLang="en-US" dirty="0"/>
          </a:p>
        </p:txBody>
      </p:sp>
      <p:sp>
        <p:nvSpPr>
          <p:cNvPr id="8" name="rect 8"/>
          <p:cNvSpPr/>
          <p:nvPr/>
        </p:nvSpPr>
        <p:spPr>
          <a:xfrm>
            <a:off x="509905" y="1231265"/>
            <a:ext cx="6534785" cy="3676015"/>
          </a:xfrm>
          <a:prstGeom prst="rect">
            <a:avLst/>
          </a:prstGeom>
          <a:solidFill>
            <a:srgbClr val="FFFFFF">
              <a:alpha val="100000"/>
            </a:srgbClr>
          </a:solidFill>
          <a:ln w="0" cap="flat">
            <a:noFill/>
            <a:prstDash val="solid"/>
            <a:miter lim="0"/>
          </a:ln>
        </p:spPr>
        <p:txBody>
          <a:bodyPr rtlCol="0"/>
          <a:lstStyle/>
          <a:p>
            <a:r>
              <a:rPr lang="en-US" altLang="zh-CN" dirty="0">
                <a:sym typeface="+mn-ea"/>
              </a:rPr>
              <a:t>  </a:t>
            </a:r>
            <a:endParaRPr lang="en-US" altLang="zh-CN" dirty="0">
              <a:sym typeface="+mn-ea"/>
            </a:endParaRPr>
          </a:p>
          <a:p>
            <a:r>
              <a:rPr lang="en-US" altLang="zh-CN" dirty="0">
                <a:sym typeface="+mn-ea"/>
              </a:rPr>
              <a:t>  Shenzhen </a:t>
            </a:r>
            <a:r>
              <a:rPr lang="en-US" altLang="zh-CN" dirty="0" err="1">
                <a:sym typeface="+mn-ea"/>
              </a:rPr>
              <a:t>Hechuang</a:t>
            </a:r>
            <a:r>
              <a:rPr lang="en-US" altLang="zh-CN" dirty="0">
                <a:sym typeface="+mn-ea"/>
              </a:rPr>
              <a:t> </a:t>
            </a:r>
            <a:r>
              <a:rPr lang="en-US" altLang="zh-CN" dirty="0" err="1">
                <a:sym typeface="+mn-ea"/>
              </a:rPr>
              <a:t>Meici</a:t>
            </a:r>
            <a:r>
              <a:rPr lang="en-US" altLang="zh-CN" dirty="0">
                <a:sym typeface="+mn-ea"/>
              </a:rPr>
              <a:t> Dental Technology Co., Ltd. is a professional digital technology company in the dental industry, integrating the production, research and development, and sales of dental prostheses. The company focuses on digital production and has a professional team proficient in digital production processes. </a:t>
            </a:r>
            <a:endParaRPr lang="en-US" altLang="zh-CN" dirty="0">
              <a:sym typeface="+mn-ea"/>
            </a:endParaRPr>
          </a:p>
          <a:p>
            <a:endParaRPr lang="en-US" altLang="zh-CN" dirty="0">
              <a:sym typeface="+mn-ea"/>
            </a:endParaRPr>
          </a:p>
          <a:p>
            <a:r>
              <a:rPr lang="en-US" altLang="zh-CN" dirty="0">
                <a:sym typeface="+mn-ea"/>
              </a:rPr>
              <a:t>   Our quality and service have also won the trust and support of our customers. Our company adheres to the principles of quality first and integrity, serving our customers with convenience, speed, high quality, and enthusiasm.</a:t>
            </a:r>
            <a:endParaRPr lang="zh-CN" altLang="en-US" dirty="0"/>
          </a:p>
        </p:txBody>
      </p:sp>
      <p:graphicFrame>
        <p:nvGraphicFramePr>
          <p:cNvPr id="10" name="table 10"/>
          <p:cNvGraphicFramePr>
            <a:graphicFrameLocks noGrp="1"/>
          </p:cNvGraphicFramePr>
          <p:nvPr/>
        </p:nvGraphicFramePr>
        <p:xfrm>
          <a:off x="8673990" y="2000625"/>
          <a:ext cx="2426985" cy="2604134"/>
        </p:xfrm>
        <a:graphic>
          <a:graphicData uri="http://schemas.openxmlformats.org/drawingml/2006/table">
            <a:tbl>
              <a:tblPr/>
              <a:tblGrid>
                <a:gridCol w="2426985"/>
              </a:tblGrid>
              <a:tr h="533400">
                <a:tc>
                  <a:txBody>
                    <a:bodyPr/>
                    <a:lstStyle/>
                    <a:p>
                      <a:pPr algn="l" rtl="0" eaLnBrk="0">
                        <a:lnSpc>
                          <a:spcPct val="155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270" algn="l" rtl="0" eaLnBrk="0">
                        <a:lnSpc>
                          <a:spcPct val="84000"/>
                        </a:lnSpc>
                      </a:pPr>
                      <a:r>
                        <a:rPr lang="en-US" sz="1700" kern="0" spc="60" dirty="0">
                          <a:solidFill>
                            <a:srgbClr val="DEDEDE">
                              <a:alpha val="100000"/>
                            </a:srgbClr>
                          </a:solidFill>
                          <a:latin typeface="微软雅黑" panose="020B0503020204020204" charset="-122"/>
                          <a:ea typeface="微软雅黑" panose="020B0503020204020204" charset="-122"/>
                          <a:cs typeface="微软雅黑" panose="020B0503020204020204" charset="-122"/>
                        </a:rPr>
                        <a:t>Aesthetic Veneers</a:t>
                      </a:r>
                      <a:r>
                        <a:rPr sz="1700" kern="0" spc="6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23240">
                <a:tc>
                  <a:txBody>
                    <a:bodyPr/>
                    <a:lstStyle/>
                    <a:p>
                      <a:pPr algn="l" rtl="0" eaLnBrk="0">
                        <a:lnSpc>
                          <a:spcPct val="149000"/>
                        </a:lnSpc>
                      </a:pPr>
                      <a:endParaRPr sz="1000" dirty="0">
                        <a:latin typeface="Arial" panose="020B0604020202020204"/>
                        <a:ea typeface="Arial" panose="020B0604020202020204"/>
                        <a:cs typeface="Arial" panose="020B0604020202020204"/>
                      </a:endParaRPr>
                    </a:p>
                    <a:p>
                      <a:pPr marL="1270" algn="l" rtl="0" eaLnBrk="0">
                        <a:lnSpc>
                          <a:spcPct val="84000"/>
                        </a:lnSpc>
                        <a:spcBef>
                          <a:spcPts val="5"/>
                        </a:spcBef>
                      </a:pPr>
                      <a:r>
                        <a:rPr lang="en-US" sz="16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Digital Milled Inlays</a:t>
                      </a:r>
                      <a:r>
                        <a:rPr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492125">
                <a:tc>
                  <a:txBody>
                    <a:bodyPr/>
                    <a:lstStyle/>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algn="l" rtl="0" eaLnBrk="0">
                        <a:lnSpc>
                          <a:spcPts val="1475"/>
                        </a:lnSpc>
                      </a:pPr>
                      <a:r>
                        <a:rPr sz="2000" kern="0" spc="150" dirty="0">
                          <a:solidFill>
                            <a:srgbClr val="DEDEDE">
                              <a:alpha val="100000"/>
                            </a:srgbClr>
                          </a:solidFill>
                          <a:latin typeface="Arial" panose="020B0604020202020204"/>
                          <a:ea typeface="Arial" panose="020B0604020202020204"/>
                          <a:cs typeface="Arial" panose="020B0604020202020204"/>
                        </a:rPr>
                        <a:t>E-</a:t>
                      </a:r>
                      <a:r>
                        <a:rPr sz="2000" kern="0" spc="0" dirty="0">
                          <a:solidFill>
                            <a:srgbClr val="DEDEDE">
                              <a:alpha val="100000"/>
                            </a:srgbClr>
                          </a:solidFill>
                          <a:latin typeface="Arial" panose="020B0604020202020204"/>
                          <a:ea typeface="Arial" panose="020B0604020202020204"/>
                          <a:cs typeface="Arial" panose="020B0604020202020204"/>
                        </a:rPr>
                        <a:t>max</a:t>
                      </a:r>
                      <a:r>
                        <a:rPr sz="2000" kern="0" spc="150" dirty="0">
                          <a:solidFill>
                            <a:srgbClr val="DEDEDE">
                              <a:alpha val="100000"/>
                            </a:srgbClr>
                          </a:solidFill>
                          <a:latin typeface="Arial" panose="020B0604020202020204"/>
                          <a:ea typeface="Arial" panose="020B0604020202020204"/>
                          <a:cs typeface="Arial" panose="020B0604020202020204"/>
                        </a:rPr>
                        <a:t>              </a:t>
                      </a:r>
                      <a:endParaRPr sz="2000" dirty="0">
                        <a:latin typeface="Arial" panose="020B0604020202020204"/>
                        <a:ea typeface="Arial" panose="020B0604020202020204"/>
                        <a:cs typeface="Arial" panose="020B0604020202020204"/>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23240">
                <a:tc>
                  <a:txBody>
                    <a:bodyPr/>
                    <a:lstStyle/>
                    <a:p>
                      <a:pPr algn="l" rtl="0" eaLnBrk="0">
                        <a:lnSpc>
                          <a:spcPct val="149000"/>
                        </a:lnSpc>
                      </a:pPr>
                      <a:endParaRPr sz="1000" dirty="0">
                        <a:latin typeface="Arial" panose="020B0604020202020204"/>
                        <a:ea typeface="Arial" panose="020B0604020202020204"/>
                        <a:cs typeface="Arial" panose="020B0604020202020204"/>
                      </a:endParaRPr>
                    </a:p>
                    <a:p>
                      <a:pPr marL="1270" algn="l" rtl="0" eaLnBrk="0">
                        <a:lnSpc>
                          <a:spcPct val="84000"/>
                        </a:lnSpc>
                        <a:spcBef>
                          <a:spcPts val="0"/>
                        </a:spcBef>
                      </a:pPr>
                      <a:r>
                        <a:rPr lang="en-US"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Sirona Zirconia</a:t>
                      </a:r>
                      <a:r>
                        <a:rPr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32129">
                <a:tc>
                  <a:txBody>
                    <a:bodyPr/>
                    <a:lstStyle/>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algn="l" rtl="0" eaLnBrk="0">
                        <a:lnSpc>
                          <a:spcPct val="84000"/>
                        </a:lnSpc>
                      </a:pPr>
                      <a:r>
                        <a:rPr lang="en-US" sz="1700" kern="0" spc="210" dirty="0">
                          <a:solidFill>
                            <a:srgbClr val="DEDEDE">
                              <a:alpha val="100000"/>
                            </a:srgbClr>
                          </a:solidFill>
                          <a:latin typeface="微软雅黑" panose="020B0503020204020204" charset="-122"/>
                          <a:ea typeface="微软雅黑" panose="020B0503020204020204" charset="-122"/>
                          <a:cs typeface="微软雅黑" panose="020B0503020204020204" charset="-122"/>
                        </a:rPr>
                        <a:t>Lava Zirconia</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bl>
          </a:graphicData>
        </a:graphic>
      </p:graphicFrame>
      <p:pic>
        <p:nvPicPr>
          <p:cNvPr id="12" name="picture 12"/>
          <p:cNvPicPr>
            <a:picLocks noChangeAspect="1"/>
          </p:cNvPicPr>
          <p:nvPr/>
        </p:nvPicPr>
        <p:blipFill>
          <a:blip r:embed="rId1"/>
          <a:stretch>
            <a:fillRect/>
          </a:stretch>
        </p:blipFill>
        <p:spPr>
          <a:xfrm rot="21600000">
            <a:off x="10905357" y="4410037"/>
            <a:ext cx="152400" cy="103517"/>
          </a:xfrm>
          <a:prstGeom prst="rect">
            <a:avLst/>
          </a:prstGeom>
        </p:spPr>
      </p:pic>
      <p:pic>
        <p:nvPicPr>
          <p:cNvPr id="14" name="picture 14"/>
          <p:cNvPicPr>
            <a:picLocks noChangeAspect="1"/>
          </p:cNvPicPr>
          <p:nvPr/>
        </p:nvPicPr>
        <p:blipFill>
          <a:blip r:embed="rId2"/>
          <a:stretch>
            <a:fillRect/>
          </a:stretch>
        </p:blipFill>
        <p:spPr>
          <a:xfrm rot="21600000">
            <a:off x="10893646" y="3887132"/>
            <a:ext cx="152400" cy="103377"/>
          </a:xfrm>
          <a:prstGeom prst="rect">
            <a:avLst/>
          </a:prstGeom>
        </p:spPr>
      </p:pic>
      <p:pic>
        <p:nvPicPr>
          <p:cNvPr id="16" name="picture 16"/>
          <p:cNvPicPr>
            <a:picLocks noChangeAspect="1"/>
          </p:cNvPicPr>
          <p:nvPr/>
        </p:nvPicPr>
        <p:blipFill>
          <a:blip r:embed="rId3"/>
          <a:stretch>
            <a:fillRect/>
          </a:stretch>
        </p:blipFill>
        <p:spPr>
          <a:xfrm rot="21600000">
            <a:off x="10902941" y="3364101"/>
            <a:ext cx="152527" cy="103377"/>
          </a:xfrm>
          <a:prstGeom prst="rect">
            <a:avLst/>
          </a:prstGeom>
        </p:spPr>
      </p:pic>
      <p:pic>
        <p:nvPicPr>
          <p:cNvPr id="18" name="picture 18"/>
          <p:cNvPicPr>
            <a:picLocks noChangeAspect="1"/>
          </p:cNvPicPr>
          <p:nvPr/>
        </p:nvPicPr>
        <p:blipFill>
          <a:blip r:embed="rId4"/>
          <a:stretch>
            <a:fillRect/>
          </a:stretch>
        </p:blipFill>
        <p:spPr>
          <a:xfrm rot="21600000">
            <a:off x="10911579" y="2871920"/>
            <a:ext cx="151765" cy="103644"/>
          </a:xfrm>
          <a:prstGeom prst="rect">
            <a:avLst/>
          </a:prstGeom>
        </p:spPr>
      </p:pic>
      <p:pic>
        <p:nvPicPr>
          <p:cNvPr id="20" name="picture 20"/>
          <p:cNvPicPr>
            <a:picLocks noChangeAspect="1"/>
          </p:cNvPicPr>
          <p:nvPr/>
        </p:nvPicPr>
        <p:blipFill>
          <a:blip r:embed="rId5"/>
          <a:stretch>
            <a:fillRect/>
          </a:stretch>
        </p:blipFill>
        <p:spPr>
          <a:xfrm rot="21600000">
            <a:off x="10907947" y="2348178"/>
            <a:ext cx="149986" cy="103758"/>
          </a:xfrm>
          <a:prstGeom prst="rect">
            <a:avLst/>
          </a:prstGeom>
        </p:spPr>
      </p:pic>
      <p:graphicFrame>
        <p:nvGraphicFramePr>
          <p:cNvPr id="22" name="table 22"/>
          <p:cNvGraphicFramePr>
            <a:graphicFrameLocks noGrp="1"/>
          </p:cNvGraphicFramePr>
          <p:nvPr/>
        </p:nvGraphicFramePr>
        <p:xfrm>
          <a:off x="11820717" y="2000625"/>
          <a:ext cx="2541077" cy="2604134"/>
        </p:xfrm>
        <a:graphic>
          <a:graphicData uri="http://schemas.openxmlformats.org/drawingml/2006/table">
            <a:tbl>
              <a:tblPr/>
              <a:tblGrid>
                <a:gridCol w="2541077"/>
              </a:tblGrid>
              <a:tr h="525780">
                <a:tc>
                  <a:txBody>
                    <a:bodyPr/>
                    <a:lstStyle/>
                    <a:p>
                      <a:pPr algn="l" rtl="0" eaLnBrk="0">
                        <a:lnSpc>
                          <a:spcPct val="15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635" algn="l" rtl="0" eaLnBrk="0">
                        <a:lnSpc>
                          <a:spcPct val="84000"/>
                        </a:lnSpc>
                      </a:pPr>
                      <a:r>
                        <a:rPr lang="en-US"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Wieland Zirconia</a:t>
                      </a:r>
                      <a:r>
                        <a:rPr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16890">
                <a:tc>
                  <a:txBody>
                    <a:bodyPr/>
                    <a:lstStyle/>
                    <a:p>
                      <a:pPr algn="l" rtl="0" eaLnBrk="0">
                        <a:lnSpc>
                          <a:spcPct val="14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635" algn="l" rtl="0" eaLnBrk="0">
                        <a:lnSpc>
                          <a:spcPct val="84000"/>
                        </a:lnSpc>
                      </a:pPr>
                      <a:r>
                        <a:rPr lang="en-US" sz="1700" kern="0" spc="14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Direkt</a:t>
                      </a:r>
                      <a:r>
                        <a:rPr lang="en-US" sz="1700" kern="0" spc="14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 </a:t>
                      </a:r>
                      <a:r>
                        <a:rPr sz="17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17525">
                <a:tc>
                  <a:txBody>
                    <a:bodyPr/>
                    <a:lstStyle/>
                    <a:p>
                      <a:pPr algn="l" rtl="0" eaLnBrk="0">
                        <a:lnSpc>
                          <a:spcPct val="145000"/>
                        </a:lnSpc>
                      </a:pPr>
                      <a:endParaRPr sz="1000" dirty="0">
                        <a:latin typeface="Arial" panose="020B0604020202020204"/>
                        <a:ea typeface="Arial" panose="020B0604020202020204"/>
                        <a:cs typeface="Arial" panose="020B0604020202020204"/>
                      </a:endParaRPr>
                    </a:p>
                    <a:p>
                      <a:pPr marL="635" algn="l" rtl="0" eaLnBrk="0">
                        <a:lnSpc>
                          <a:spcPct val="84000"/>
                        </a:lnSpc>
                        <a:spcBef>
                          <a:spcPts val="5"/>
                        </a:spcBef>
                      </a:pPr>
                      <a:r>
                        <a:rPr lang="en-US" sz="1700" kern="0" spc="9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Upcera</a:t>
                      </a:r>
                      <a:r>
                        <a:rPr lang="en-US" sz="17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a:t>
                      </a:r>
                      <a:r>
                        <a:rPr sz="17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18159">
                <a:tc>
                  <a:txBody>
                    <a:bodyPr/>
                    <a:lstStyle/>
                    <a:p>
                      <a:pPr algn="l" rtl="0" eaLnBrk="0">
                        <a:lnSpc>
                          <a:spcPct val="145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algn="l" rtl="0" eaLnBrk="0">
                        <a:lnSpc>
                          <a:spcPct val="84000"/>
                        </a:lnSpc>
                      </a:pPr>
                      <a:r>
                        <a:rPr lang="en-US" altLang="zh-CN" sz="1700" kern="0" spc="14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Aidite</a:t>
                      </a:r>
                      <a:r>
                        <a:rPr lang="en-US" altLang="zh-CN" sz="1700" kern="0" spc="14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r h="525780">
                <a:tc>
                  <a:txBody>
                    <a:bodyPr/>
                    <a:lstStyle/>
                    <a:p>
                      <a:pPr algn="l" rtl="0" eaLnBrk="0">
                        <a:lnSpc>
                          <a:spcPct val="144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algn="l" rtl="0" eaLnBrk="0">
                        <a:lnSpc>
                          <a:spcPct val="84000"/>
                        </a:lnSpc>
                      </a:pPr>
                      <a:r>
                        <a:rPr lang="en-US" sz="1700" kern="0" spc="60" dirty="0">
                          <a:solidFill>
                            <a:srgbClr val="DEDEDE">
                              <a:alpha val="100000"/>
                            </a:srgbClr>
                          </a:solidFill>
                          <a:latin typeface="微软雅黑" panose="020B0503020204020204" charset="-122"/>
                          <a:ea typeface="微软雅黑" panose="020B0503020204020204" charset="-122"/>
                          <a:cs typeface="微软雅黑" panose="020B0503020204020204" charset="-122"/>
                        </a:rPr>
                        <a:t>Adsorptive Dentures</a:t>
                      </a:r>
                      <a:r>
                        <a:rPr sz="1700" kern="0" spc="6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w="15875" cap="flat" cmpd="sng" algn="ctr">
                      <a:solidFill>
                        <a:srgbClr val="89C1C2"/>
                      </a:solidFill>
                      <a:prstDash val="solid"/>
                      <a:round/>
                      <a:headEnd type="none" w="med" len="med"/>
                      <a:tailEnd type="none" w="med" len="med"/>
                    </a:lnT>
                    <a:lnB w="15875" cap="flat" cmpd="sng" algn="ctr">
                      <a:solidFill>
                        <a:srgbClr val="89C1C2"/>
                      </a:solidFill>
                      <a:prstDash val="solid"/>
                      <a:round/>
                      <a:headEnd type="none" w="med" len="med"/>
                      <a:tailEnd type="none" w="med" len="med"/>
                    </a:lnB>
                  </a:tcPr>
                </a:tc>
              </a:tr>
            </a:tbl>
          </a:graphicData>
        </a:graphic>
      </p:graphicFrame>
      <p:pic>
        <p:nvPicPr>
          <p:cNvPr id="24" name="picture 24"/>
          <p:cNvPicPr>
            <a:picLocks noChangeAspect="1"/>
          </p:cNvPicPr>
          <p:nvPr/>
        </p:nvPicPr>
        <p:blipFill>
          <a:blip r:embed="rId6"/>
          <a:stretch>
            <a:fillRect/>
          </a:stretch>
        </p:blipFill>
        <p:spPr>
          <a:xfrm rot="21600000">
            <a:off x="14167040" y="4434084"/>
            <a:ext cx="135380" cy="102476"/>
          </a:xfrm>
          <a:prstGeom prst="rect">
            <a:avLst/>
          </a:prstGeom>
        </p:spPr>
      </p:pic>
      <p:pic>
        <p:nvPicPr>
          <p:cNvPr id="26" name="picture 26"/>
          <p:cNvPicPr>
            <a:picLocks noChangeAspect="1"/>
          </p:cNvPicPr>
          <p:nvPr/>
        </p:nvPicPr>
        <p:blipFill>
          <a:blip r:embed="rId7"/>
          <a:stretch>
            <a:fillRect/>
          </a:stretch>
        </p:blipFill>
        <p:spPr>
          <a:xfrm rot="21600000">
            <a:off x="14156329" y="3386127"/>
            <a:ext cx="137667" cy="103390"/>
          </a:xfrm>
          <a:prstGeom prst="rect">
            <a:avLst/>
          </a:prstGeom>
        </p:spPr>
      </p:pic>
      <p:pic>
        <p:nvPicPr>
          <p:cNvPr id="28" name="picture 28"/>
          <p:cNvPicPr>
            <a:picLocks noChangeAspect="1"/>
          </p:cNvPicPr>
          <p:nvPr/>
        </p:nvPicPr>
        <p:blipFill>
          <a:blip r:embed="rId8"/>
          <a:stretch>
            <a:fillRect/>
          </a:stretch>
        </p:blipFill>
        <p:spPr>
          <a:xfrm rot="21600000">
            <a:off x="14158340" y="2872047"/>
            <a:ext cx="152781" cy="103517"/>
          </a:xfrm>
          <a:prstGeom prst="rect">
            <a:avLst/>
          </a:prstGeom>
        </p:spPr>
      </p:pic>
      <p:pic>
        <p:nvPicPr>
          <p:cNvPr id="30" name="picture 30"/>
          <p:cNvPicPr>
            <a:picLocks noChangeAspect="1"/>
          </p:cNvPicPr>
          <p:nvPr/>
        </p:nvPicPr>
        <p:blipFill>
          <a:blip r:embed="rId9"/>
          <a:stretch>
            <a:fillRect/>
          </a:stretch>
        </p:blipFill>
        <p:spPr>
          <a:xfrm rot="21600000">
            <a:off x="14158340" y="2351175"/>
            <a:ext cx="153796" cy="103631"/>
          </a:xfrm>
          <a:prstGeom prst="rect">
            <a:avLst/>
          </a:prstGeom>
        </p:spPr>
      </p:pic>
      <p:sp>
        <p:nvSpPr>
          <p:cNvPr id="32" name="textbox 32"/>
          <p:cNvSpPr/>
          <p:nvPr/>
        </p:nvSpPr>
        <p:spPr>
          <a:xfrm>
            <a:off x="2017661" y="619218"/>
            <a:ext cx="4116439" cy="369758"/>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7000"/>
              </a:lnSpc>
            </a:pPr>
            <a:r>
              <a:rPr lang="en-US" sz="2200" kern="0" spc="250" dirty="0">
                <a:solidFill>
                  <a:srgbClr val="89C1C2">
                    <a:alpha val="100000"/>
                  </a:srgbClr>
                </a:solidFill>
                <a:latin typeface="微软雅黑" panose="020B0503020204020204" charset="-122"/>
                <a:ea typeface="微软雅黑" panose="020B0503020204020204" charset="-122"/>
                <a:cs typeface="微软雅黑" panose="020B0503020204020204" charset="-122"/>
              </a:rPr>
              <a:t>Company Introduction</a:t>
            </a:r>
            <a:endParaRPr sz="2200" dirty="0">
              <a:latin typeface="微软雅黑" panose="020B0503020204020204" charset="-122"/>
              <a:ea typeface="微软雅黑" panose="020B0503020204020204" charset="-122"/>
              <a:cs typeface="微软雅黑" panose="020B0503020204020204" charset="-122"/>
            </a:endParaRPr>
          </a:p>
        </p:txBody>
      </p:sp>
      <p:sp>
        <p:nvSpPr>
          <p:cNvPr id="34" name="textbox 34"/>
          <p:cNvSpPr/>
          <p:nvPr/>
        </p:nvSpPr>
        <p:spPr>
          <a:xfrm>
            <a:off x="8647448" y="1439148"/>
            <a:ext cx="2376460" cy="278622"/>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1000"/>
              </a:lnSpc>
            </a:pPr>
            <a:r>
              <a:rPr lang="en-US" sz="1700" kern="0" spc="20" dirty="0">
                <a:solidFill>
                  <a:srgbClr val="DEDEDE">
                    <a:alpha val="100000"/>
                  </a:srgbClr>
                </a:solidFill>
                <a:latin typeface="微软雅黑" panose="020B0503020204020204" charset="-122"/>
                <a:ea typeface="微软雅黑" panose="020B0503020204020204" charset="-122"/>
                <a:cs typeface="微软雅黑" panose="020B0503020204020204" charset="-122"/>
              </a:rPr>
              <a:t>Pure Titanium Malo Bridge</a:t>
            </a:r>
            <a:r>
              <a:rPr sz="1700" kern="0" spc="2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p:txBody>
      </p:sp>
      <p:pic>
        <p:nvPicPr>
          <p:cNvPr id="36" name="picture 36"/>
          <p:cNvPicPr>
            <a:picLocks noChangeAspect="1"/>
          </p:cNvPicPr>
          <p:nvPr/>
        </p:nvPicPr>
        <p:blipFill>
          <a:blip r:embed="rId10"/>
          <a:stretch>
            <a:fillRect/>
          </a:stretch>
        </p:blipFill>
        <p:spPr>
          <a:xfrm rot="21600000">
            <a:off x="10936999" y="1823768"/>
            <a:ext cx="122046" cy="103377"/>
          </a:xfrm>
          <a:prstGeom prst="rect">
            <a:avLst/>
          </a:prstGeom>
        </p:spPr>
      </p:pic>
      <p:sp>
        <p:nvSpPr>
          <p:cNvPr id="38" name="textbox 38"/>
          <p:cNvSpPr/>
          <p:nvPr/>
        </p:nvSpPr>
        <p:spPr>
          <a:xfrm>
            <a:off x="11809006" y="1700162"/>
            <a:ext cx="2199639" cy="24384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1700" kern="0" spc="14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Cercon</a:t>
            </a:r>
            <a:r>
              <a:rPr lang="en-US" sz="1700" kern="0" spc="14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a:t>
            </a:r>
            <a:r>
              <a:rPr sz="17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p:txBody>
      </p:sp>
      <p:pic>
        <p:nvPicPr>
          <p:cNvPr id="40" name="picture 40"/>
          <p:cNvPicPr>
            <a:picLocks noChangeAspect="1"/>
          </p:cNvPicPr>
          <p:nvPr/>
        </p:nvPicPr>
        <p:blipFill>
          <a:blip r:embed="rId11"/>
          <a:stretch>
            <a:fillRect/>
          </a:stretch>
        </p:blipFill>
        <p:spPr>
          <a:xfrm rot="21600000">
            <a:off x="14160245" y="1823768"/>
            <a:ext cx="151891" cy="103377"/>
          </a:xfrm>
          <a:prstGeom prst="rect">
            <a:avLst/>
          </a:prstGeom>
        </p:spPr>
      </p:pic>
      <p:sp>
        <p:nvSpPr>
          <p:cNvPr id="530" name="textbox 530"/>
          <p:cNvSpPr/>
          <p:nvPr/>
        </p:nvSpPr>
        <p:spPr>
          <a:xfrm>
            <a:off x="14143818" y="3897774"/>
            <a:ext cx="300355" cy="273050"/>
          </a:xfrm>
          <a:prstGeom prst="rect">
            <a:avLst/>
          </a:prstGeom>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0000"/>
              </a:lnSpc>
            </a:pPr>
            <a:r>
              <a:rPr sz="900"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11</a:t>
            </a:r>
            <a:endParaRPr sz="1000"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textbox 32"/>
          <p:cNvSpPr/>
          <p:nvPr/>
        </p:nvSpPr>
        <p:spPr>
          <a:xfrm>
            <a:off x="8835426" y="713583"/>
            <a:ext cx="4116439" cy="703258"/>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p:txBody>
      </p:sp>
      <p:sp>
        <p:nvSpPr>
          <p:cNvPr id="3" name="文本框 2"/>
          <p:cNvSpPr txBox="1"/>
          <p:nvPr/>
        </p:nvSpPr>
        <p:spPr>
          <a:xfrm>
            <a:off x="8628029" y="527076"/>
            <a:ext cx="3871946" cy="430887"/>
          </a:xfrm>
          <a:prstGeom prst="rect">
            <a:avLst/>
          </a:prstGeom>
          <a:noFill/>
        </p:spPr>
        <p:txBody>
          <a:bodyPr wrap="square" rtlCol="0">
            <a:spAutoFit/>
          </a:bodyPr>
          <a:lstStyle/>
          <a:p>
            <a:r>
              <a:rPr lang="en-US" altLang="zh-CN" sz="2200" kern="0" spc="250" dirty="0">
                <a:solidFill>
                  <a:srgbClr val="89C1C2">
                    <a:alpha val="100000"/>
                  </a:srgbClr>
                </a:solidFill>
                <a:latin typeface="微软雅黑" panose="020B0503020204020204" charset="-122"/>
                <a:ea typeface="微软雅黑" panose="020B0503020204020204" charset="-122"/>
              </a:rPr>
              <a:t>Products</a:t>
            </a:r>
            <a:r>
              <a:rPr lang="en-US" altLang="zh-CN" dirty="0"/>
              <a: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 42"/>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44" name="rect 44"/>
          <p:cNvSpPr/>
          <p:nvPr/>
        </p:nvSpPr>
        <p:spPr>
          <a:xfrm>
            <a:off x="0" y="3009"/>
            <a:ext cx="15117914"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sp>
        <p:nvSpPr>
          <p:cNvPr id="46" name="rect 46"/>
          <p:cNvSpPr/>
          <p:nvPr/>
        </p:nvSpPr>
        <p:spPr>
          <a:xfrm>
            <a:off x="0" y="0"/>
            <a:ext cx="7565390" cy="5325110"/>
          </a:xfrm>
          <a:prstGeom prst="rect">
            <a:avLst/>
          </a:prstGeom>
          <a:solidFill>
            <a:srgbClr val="030303">
              <a:alpha val="100000"/>
            </a:srgbClr>
          </a:solidFill>
          <a:ln w="0" cap="flat">
            <a:noFill/>
            <a:prstDash val="solid"/>
            <a:miter lim="0"/>
          </a:ln>
        </p:spPr>
        <p:txBody>
          <a:bodyPr rtlCol="0"/>
          <a:lstStyle/>
          <a:p>
            <a:pPr algn="ctr"/>
            <a:endParaRPr lang="zh-CN" altLang="en-US"/>
          </a:p>
        </p:txBody>
      </p:sp>
      <p:graphicFrame>
        <p:nvGraphicFramePr>
          <p:cNvPr id="48" name="table 48"/>
          <p:cNvGraphicFramePr>
            <a:graphicFrameLocks noGrp="1"/>
          </p:cNvGraphicFramePr>
          <p:nvPr/>
        </p:nvGraphicFramePr>
        <p:xfrm>
          <a:off x="227274" y="1354803"/>
          <a:ext cx="6798310" cy="2706370"/>
        </p:xfrm>
        <a:graphic>
          <a:graphicData uri="http://schemas.openxmlformats.org/drawingml/2006/table">
            <a:tbl>
              <a:tblPr/>
              <a:tblGrid>
                <a:gridCol w="1703070"/>
                <a:gridCol w="3418840"/>
                <a:gridCol w="1676400"/>
              </a:tblGrid>
              <a:tr h="270637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a:noFill/>
                    </a:lnR>
                    <a:lnT>
                      <a:noFill/>
                    </a:lnT>
                    <a:lnB>
                      <a:noFill/>
                    </a:lnB>
                  </a:tcPr>
                </a:tc>
              </a:tr>
            </a:tbl>
          </a:graphicData>
        </a:graphic>
      </p:graphicFrame>
      <p:pic>
        <p:nvPicPr>
          <p:cNvPr id="50" name="picture 50"/>
          <p:cNvPicPr>
            <a:picLocks noChangeAspect="1"/>
          </p:cNvPicPr>
          <p:nvPr/>
        </p:nvPicPr>
        <p:blipFill>
          <a:blip r:embed="rId1"/>
          <a:stretch>
            <a:fillRect/>
          </a:stretch>
        </p:blipFill>
        <p:spPr>
          <a:xfrm rot="21600000">
            <a:off x="1994928" y="1391145"/>
            <a:ext cx="3317887" cy="2625207"/>
          </a:xfrm>
          <a:prstGeom prst="rect">
            <a:avLst/>
          </a:prstGeom>
        </p:spPr>
      </p:pic>
      <p:pic>
        <p:nvPicPr>
          <p:cNvPr id="52" name="picture 52"/>
          <p:cNvPicPr>
            <a:picLocks noChangeAspect="1"/>
          </p:cNvPicPr>
          <p:nvPr/>
        </p:nvPicPr>
        <p:blipFill>
          <a:blip r:embed="rId2"/>
          <a:stretch>
            <a:fillRect/>
          </a:stretch>
        </p:blipFill>
        <p:spPr>
          <a:xfrm rot="21600000">
            <a:off x="0" y="939"/>
            <a:ext cx="7560056" cy="1002665"/>
          </a:xfrm>
          <a:prstGeom prst="rect">
            <a:avLst/>
          </a:prstGeom>
        </p:spPr>
      </p:pic>
      <p:pic>
        <p:nvPicPr>
          <p:cNvPr id="54" name="picture 54"/>
          <p:cNvPicPr>
            <a:picLocks noChangeAspect="1"/>
          </p:cNvPicPr>
          <p:nvPr/>
        </p:nvPicPr>
        <p:blipFill>
          <a:blip r:embed="rId3"/>
          <a:stretch>
            <a:fillRect/>
          </a:stretch>
        </p:blipFill>
        <p:spPr>
          <a:xfrm rot="21600000">
            <a:off x="-635" y="4329990"/>
            <a:ext cx="7560056" cy="997379"/>
          </a:xfrm>
          <a:prstGeom prst="rect">
            <a:avLst/>
          </a:prstGeom>
        </p:spPr>
      </p:pic>
      <p:sp>
        <p:nvSpPr>
          <p:cNvPr id="58" name="textbox 58"/>
          <p:cNvSpPr/>
          <p:nvPr/>
        </p:nvSpPr>
        <p:spPr>
          <a:xfrm>
            <a:off x="287655" y="1355090"/>
            <a:ext cx="1639570" cy="680720"/>
          </a:xfrm>
          <a:prstGeom prst="rect">
            <a:avLst/>
          </a:prstGeom>
          <a:solidFill>
            <a:srgbClr val="89C1C2">
              <a:alpha val="100000"/>
            </a:srgbClr>
          </a:solidFill>
          <a:ln w="0" cap="flat">
            <a:noFill/>
            <a:prstDash val="solid"/>
            <a:miter lim="0"/>
          </a:ln>
        </p:spPr>
        <p:txBody>
          <a:bodyPr vert="horz" wrap="square" lIns="0" tIns="0" rIns="0" bIns="0"/>
          <a:lstStyle/>
          <a:p>
            <a:pPr algn="ctr" rtl="0" eaLnBrk="0">
              <a:lnSpc>
                <a:spcPct val="105000"/>
              </a:lnSpc>
            </a:pPr>
            <a:endParaRPr sz="600" dirty="0">
              <a:latin typeface="Arial" panose="020B0604020202020204"/>
              <a:ea typeface="Arial" panose="020B0604020202020204"/>
              <a:cs typeface="Arial" panose="020B0604020202020204"/>
            </a:endParaRPr>
          </a:p>
          <a:p>
            <a:pPr marL="62865" indent="50800" algn="ctr" rtl="0" eaLnBrk="0">
              <a:lnSpc>
                <a:spcPct val="119000"/>
              </a:lnSpc>
              <a:spcBef>
                <a:spcPts val="5"/>
              </a:spcBef>
            </a:pPr>
            <a:r>
              <a:rPr lang="en-US" altLang="zh-CN"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Stimulates Alveolar Bone</a:t>
            </a:r>
            <a:endParaRPr lang="zh-CN" altLang="en-US" sz="600" dirty="0">
              <a:latin typeface="微软雅黑" panose="020B0503020204020204" charset="-122"/>
              <a:ea typeface="微软雅黑" panose="020B0503020204020204" charset="-122"/>
              <a:cs typeface="微软雅黑" panose="020B0503020204020204" charset="-122"/>
            </a:endParaRPr>
          </a:p>
        </p:txBody>
      </p:sp>
      <p:sp>
        <p:nvSpPr>
          <p:cNvPr id="60" name="textbox 60"/>
          <p:cNvSpPr/>
          <p:nvPr/>
        </p:nvSpPr>
        <p:spPr>
          <a:xfrm>
            <a:off x="5386705" y="1355090"/>
            <a:ext cx="1639570" cy="68516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marL="100965" algn="l" rtl="0" eaLnBrk="0">
              <a:lnSpc>
                <a:spcPct val="86000"/>
              </a:lnSpc>
              <a:spcBef>
                <a:spcPts val="0"/>
              </a:spcBef>
            </a:pPr>
            <a:endParaRPr lang="en-US" sz="1100" kern="0" spc="8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marL="100965" algn="l" rtl="0" eaLnBrk="0">
              <a:lnSpc>
                <a:spcPct val="86000"/>
              </a:lnSpc>
              <a:spcBef>
                <a:spcPts val="0"/>
              </a:spcBef>
            </a:pPr>
            <a:r>
              <a:rPr lang="en-US" sz="1100" kern="0" spc="80" dirty="0">
                <a:solidFill>
                  <a:srgbClr val="1A1A19">
                    <a:alpha val="100000"/>
                  </a:srgbClr>
                </a:solidFill>
                <a:latin typeface="微软雅黑" panose="020B0503020204020204" charset="-122"/>
                <a:ea typeface="微软雅黑" panose="020B0503020204020204" charset="-122"/>
                <a:cs typeface="微软雅黑" panose="020B0503020204020204" charset="-122"/>
              </a:rPr>
              <a:t> Light and Durable</a:t>
            </a:r>
            <a:endParaRPr sz="500" dirty="0">
              <a:latin typeface="Arial" panose="020B0604020202020204"/>
              <a:ea typeface="Arial" panose="020B0604020202020204"/>
              <a:cs typeface="Arial" panose="020B0604020202020204"/>
            </a:endParaRPr>
          </a:p>
        </p:txBody>
      </p:sp>
      <p:sp>
        <p:nvSpPr>
          <p:cNvPr id="62" name="textbox 62"/>
          <p:cNvSpPr/>
          <p:nvPr/>
        </p:nvSpPr>
        <p:spPr>
          <a:xfrm>
            <a:off x="5386705" y="2312670"/>
            <a:ext cx="1639570" cy="684530"/>
          </a:xfrm>
          <a:prstGeom prst="rect">
            <a:avLst/>
          </a:prstGeom>
          <a:solidFill>
            <a:srgbClr val="89C1C2">
              <a:alpha val="100000"/>
            </a:srgbClr>
          </a:solidFill>
          <a:ln w="0" cap="flat">
            <a:noFill/>
            <a:prstDash val="solid"/>
            <a:miter lim="0"/>
          </a:ln>
        </p:spPr>
        <p:txBody>
          <a:bodyPr vert="horz" wrap="square" lIns="0" tIns="0" rIns="0" bIns="0"/>
          <a:lstStyle/>
          <a:p>
            <a:pPr algn="ctr" rtl="0" eaLnBrk="0">
              <a:lnSpc>
                <a:spcPct val="109000"/>
              </a:lnSpc>
            </a:pPr>
            <a:endParaRPr sz="900" dirty="0">
              <a:latin typeface="Arial" panose="020B0604020202020204"/>
              <a:ea typeface="Arial" panose="020B0604020202020204"/>
              <a:cs typeface="Arial" panose="020B0604020202020204"/>
            </a:endParaRPr>
          </a:p>
          <a:p>
            <a:pPr marL="83185" algn="ctr" rtl="0" eaLnBrk="0">
              <a:lnSpc>
                <a:spcPct val="88000"/>
              </a:lnSpc>
              <a:spcBef>
                <a:spcPts val="5"/>
              </a:spcBef>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marL="83185" algn="ctr" rtl="0" eaLnBrk="0">
              <a:lnSpc>
                <a:spcPct val="88000"/>
              </a:lnSpc>
              <a:spcBef>
                <a:spcPts val="5"/>
              </a:spcBef>
            </a:pPr>
            <a:r>
              <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High Aesthetics</a:t>
            </a:r>
            <a:endParaRPr sz="700" dirty="0">
              <a:latin typeface="微软雅黑" panose="020B0503020204020204" charset="-122"/>
              <a:ea typeface="微软雅黑" panose="020B0503020204020204" charset="-122"/>
              <a:cs typeface="微软雅黑" panose="020B0503020204020204" charset="-122"/>
            </a:endParaRPr>
          </a:p>
        </p:txBody>
      </p:sp>
      <p:sp>
        <p:nvSpPr>
          <p:cNvPr id="64" name="textbox 64"/>
          <p:cNvSpPr/>
          <p:nvPr/>
        </p:nvSpPr>
        <p:spPr>
          <a:xfrm>
            <a:off x="5386705" y="3237230"/>
            <a:ext cx="1639570" cy="685800"/>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08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00330" algn="ctr" rtl="0" eaLnBrk="0">
              <a:lnSpc>
                <a:spcPct val="87000"/>
              </a:lnSpc>
            </a:pPr>
            <a:r>
              <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Strong Retention and Pressure Resistance</a:t>
            </a:r>
            <a:endParaRPr sz="700" dirty="0">
              <a:latin typeface="微软雅黑" panose="020B0503020204020204" charset="-122"/>
              <a:ea typeface="微软雅黑" panose="020B0503020204020204" charset="-122"/>
              <a:cs typeface="微软雅黑" panose="020B0503020204020204" charset="-122"/>
            </a:endParaRPr>
          </a:p>
        </p:txBody>
      </p:sp>
      <p:sp>
        <p:nvSpPr>
          <p:cNvPr id="66" name="textbox 66"/>
          <p:cNvSpPr/>
          <p:nvPr/>
        </p:nvSpPr>
        <p:spPr>
          <a:xfrm>
            <a:off x="287655" y="2312670"/>
            <a:ext cx="1628140" cy="655320"/>
          </a:xfrm>
          <a:prstGeom prst="rect">
            <a:avLst/>
          </a:prstGeom>
          <a:solidFill>
            <a:srgbClr val="89C1C2">
              <a:alpha val="100000"/>
            </a:srgbClr>
          </a:solidFill>
          <a:ln w="0" cap="flat">
            <a:noFill/>
            <a:prstDash val="solid"/>
            <a:miter lim="0"/>
          </a:ln>
        </p:spPr>
        <p:txBody>
          <a:bodyPr vert="horz" wrap="square" lIns="0" tIns="0" rIns="0" bIns="0"/>
          <a:lstStyle/>
          <a:p>
            <a:pPr marL="187325" algn="l" rtl="0" eaLnBrk="0">
              <a:lnSpc>
                <a:spcPct val="89000"/>
              </a:lnSpc>
              <a:spcBef>
                <a:spcPts val="0"/>
              </a:spcBef>
            </a:pPr>
            <a:endParaRPr lang="en-US" sz="11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marL="187325" algn="l" rtl="0" eaLnBrk="0">
              <a:lnSpc>
                <a:spcPct val="89000"/>
              </a:lnSpc>
              <a:spcBef>
                <a:spcPts val="0"/>
              </a:spcBef>
            </a:pPr>
            <a:r>
              <a:rPr lang="en-US" sz="11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rPr>
              <a:t>High Material Quality</a:t>
            </a:r>
            <a:endParaRPr lang="en-US" sz="11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p:txBody>
      </p:sp>
      <p:sp>
        <p:nvSpPr>
          <p:cNvPr id="68" name="textbox 68"/>
          <p:cNvSpPr/>
          <p:nvPr/>
        </p:nvSpPr>
        <p:spPr>
          <a:xfrm>
            <a:off x="287655" y="3240405"/>
            <a:ext cx="1639570" cy="657225"/>
          </a:xfrm>
          <a:prstGeom prst="rect">
            <a:avLst/>
          </a:prstGeom>
          <a:solidFill>
            <a:srgbClr val="89C1C2">
              <a:alpha val="100000"/>
            </a:srgbClr>
          </a:solidFill>
          <a:ln w="0" cap="flat">
            <a:noFill/>
            <a:prstDash val="solid"/>
            <a:miter lim="0"/>
          </a:ln>
        </p:spPr>
        <p:txBody>
          <a:bodyPr vert="horz" wrap="square" lIns="0" tIns="0" rIns="0" bIns="0"/>
          <a:lstStyle/>
          <a:p>
            <a:pPr algn="ctr" rtl="0" eaLnBrk="0">
              <a:lnSpc>
                <a:spcPct val="102000"/>
              </a:lnSpc>
            </a:pPr>
            <a:endParaRPr sz="800" dirty="0">
              <a:latin typeface="Arial" panose="020B0604020202020204"/>
              <a:ea typeface="Arial" panose="020B0604020202020204"/>
              <a:cs typeface="Arial" panose="020B0604020202020204"/>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endPar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7000"/>
              </a:lnSpc>
            </a:pPr>
            <a:r>
              <a:rPr lang="en-US" sz="11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Precision Fit</a:t>
            </a:r>
            <a:endParaRPr sz="700" dirty="0">
              <a:latin typeface="微软雅黑" panose="020B0503020204020204" charset="-122"/>
              <a:ea typeface="微软雅黑" panose="020B0503020204020204" charset="-122"/>
              <a:cs typeface="微软雅黑" panose="020B0503020204020204" charset="-122"/>
            </a:endParaRPr>
          </a:p>
        </p:txBody>
      </p:sp>
      <p:sp>
        <p:nvSpPr>
          <p:cNvPr id="70" name="textbox 70"/>
          <p:cNvSpPr/>
          <p:nvPr/>
        </p:nvSpPr>
        <p:spPr>
          <a:xfrm>
            <a:off x="8411038" y="436213"/>
            <a:ext cx="6100445" cy="513080"/>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r" rtl="0" eaLnBrk="0">
              <a:lnSpc>
                <a:spcPct val="89000"/>
              </a:lnSpc>
            </a:pPr>
            <a:r>
              <a:rPr lang="en-US" sz="32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rPr>
              <a:t>Pure Titanium Malo Bridge</a:t>
            </a:r>
            <a:endParaRPr lang="en-US" sz="32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78" name="textbox 78"/>
          <p:cNvSpPr/>
          <p:nvPr/>
        </p:nvSpPr>
        <p:spPr>
          <a:xfrm>
            <a:off x="11320620"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sp>
        <p:nvSpPr>
          <p:cNvPr id="82" name="path 82"/>
          <p:cNvSpPr/>
          <p:nvPr/>
        </p:nvSpPr>
        <p:spPr>
          <a:xfrm>
            <a:off x="12453241" y="2939307"/>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9" y="506"/>
                  <a:pt x="189"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9"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1"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2"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lnTo>
                  <a:pt x="450" y="221"/>
                </a:lnTo>
                <a:close/>
              </a:path>
            </a:pathLst>
          </a:custGeom>
          <a:solidFill>
            <a:srgbClr val="89C1C2">
              <a:alpha val="100000"/>
            </a:srgbClr>
          </a:solidFill>
          <a:ln w="0" cap="flat">
            <a:noFill/>
            <a:prstDash val="solid"/>
            <a:miter lim="0"/>
          </a:ln>
        </p:spPr>
        <p:txBody>
          <a:bodyPr rtlCol="0"/>
          <a:lstStyle/>
          <a:p>
            <a:pPr algn="ctr"/>
            <a:endParaRPr lang="zh-CN" altLang="en-US"/>
          </a:p>
        </p:txBody>
      </p:sp>
      <p:sp>
        <p:nvSpPr>
          <p:cNvPr id="88" name="textbox 88"/>
          <p:cNvSpPr/>
          <p:nvPr/>
        </p:nvSpPr>
        <p:spPr>
          <a:xfrm>
            <a:off x="14186811" y="4849487"/>
            <a:ext cx="324484"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57041" y="1084271"/>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Made from pure titanium: integrally milled without welding. In addition to excellent biocompatibility, it has moderate hardness, low thermal conductivity, and no taste interference. It is also unaffected by MRI and X-ray penetration. It can be divided into single pieces for maintenance, reducing maintenance time for both customers and doctors. It has high aesthetics, good fit with the teeth and alveolar ridge, and excellent functionality and stability of the Malo Bridge.</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2" name="textbox 122"/>
          <p:cNvSpPr/>
          <p:nvPr/>
        </p:nvSpPr>
        <p:spPr>
          <a:xfrm>
            <a:off x="9488197" y="2973725"/>
            <a:ext cx="1239519" cy="146685"/>
          </a:xfrm>
          <a:prstGeom prst="rect">
            <a:avLst/>
          </a:prstGeom>
          <a:noFill/>
          <a:ln w="0" cap="flat">
            <a:noFill/>
            <a:prstDash val="solid"/>
            <a:miter lim="0"/>
          </a:ln>
        </p:spPr>
        <p:txBody>
          <a:bodyPr vert="horz" wrap="square" lIns="0" tIns="0" rIns="0" bIns="0"/>
          <a:lstStyle/>
          <a:p>
            <a:pPr algn="l" rtl="0" eaLnBrk="0">
              <a:lnSpc>
                <a:spcPct val="84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Pure Titanium</a:t>
            </a:r>
            <a:endParaRPr lang="zh-CN" sz="1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 name="textbox 122"/>
          <p:cNvSpPr/>
          <p:nvPr/>
        </p:nvSpPr>
        <p:spPr>
          <a:xfrm>
            <a:off x="9500897" y="3512205"/>
            <a:ext cx="1239519" cy="146685"/>
          </a:xfrm>
          <a:prstGeom prst="rect">
            <a:avLst/>
          </a:prstGeom>
          <a:noFill/>
          <a:ln w="0" cap="flat">
            <a:noFill/>
            <a:prstDash val="solid"/>
            <a:miter lim="0"/>
          </a:ln>
        </p:spPr>
        <p:txBody>
          <a:bodyPr vert="horz" wrap="square" lIns="0" tIns="0" rIns="0" bIns="0"/>
          <a:lstStyle/>
          <a:p>
            <a:pPr algn="l" rtl="0" eaLnBrk="0">
              <a:lnSpc>
                <a:spcPct val="84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1200HRC</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22"/>
          <p:cNvSpPr/>
          <p:nvPr/>
        </p:nvSpPr>
        <p:spPr>
          <a:xfrm>
            <a:off x="9500870" y="4025265"/>
            <a:ext cx="2372995" cy="168910"/>
          </a:xfrm>
          <a:prstGeom prst="rect">
            <a:avLst/>
          </a:prstGeom>
          <a:noFill/>
          <a:ln w="0" cap="flat">
            <a:noFill/>
            <a:prstDash val="solid"/>
            <a:miter lim="0"/>
          </a:ln>
        </p:spPr>
        <p:txBody>
          <a:bodyPr vert="horz" wrap="square" lIns="0" tIns="0" rIns="0" bIns="0"/>
          <a:lstStyle/>
          <a:p>
            <a:pPr algn="l" rtl="0" eaLnBrk="0">
              <a:lnSpc>
                <a:spcPct val="84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Single crown bonding, more three-dimensional</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108"/>
          <p:cNvSpPr/>
          <p:nvPr/>
        </p:nvSpPr>
        <p:spPr>
          <a:xfrm>
            <a:off x="8334128" y="4031615"/>
            <a:ext cx="98298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8" name="textbox 112"/>
          <p:cNvSpPr/>
          <p:nvPr/>
        </p:nvSpPr>
        <p:spPr>
          <a:xfrm>
            <a:off x="8334128"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9" name="textbox 114"/>
          <p:cNvSpPr/>
          <p:nvPr/>
        </p:nvSpPr>
        <p:spPr>
          <a:xfrm>
            <a:off x="8334128"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318" name="textbox 318"/>
          <p:cNvSpPr/>
          <p:nvPr/>
        </p:nvSpPr>
        <p:spPr>
          <a:xfrm>
            <a:off x="12312015" y="3456305"/>
            <a:ext cx="1049655" cy="14605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 92"/>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94" name="rect 94"/>
          <p:cNvSpPr/>
          <p:nvPr/>
        </p:nvSpPr>
        <p:spPr>
          <a:xfrm>
            <a:off x="-635" y="2374"/>
            <a:ext cx="15117914" cy="5324995"/>
          </a:xfrm>
          <a:prstGeom prst="rect">
            <a:avLst/>
          </a:prstGeom>
          <a:noFill/>
          <a:ln w="0" cap="flat">
            <a:noFill/>
            <a:prstDash val="solid"/>
            <a:miter lim="0"/>
          </a:ln>
        </p:spPr>
        <p:txBody>
          <a:bodyPr vert="horz" wrap="square" lIns="0" tIns="0" rIns="0" bIns="0" rtlCol="0">
            <a:noAutofit/>
          </a:bodyPr>
          <a:lstStyle/>
          <a:p>
            <a:pPr lvl="0" algn="l" eaLnBrk="0">
              <a:lnSpc>
                <a:spcPct val="80000"/>
              </a:lnSpc>
              <a:buClrTx/>
              <a:buSzTx/>
              <a:buFontTx/>
            </a:pPr>
            <a:endParaRPr sz="100" dirty="0">
              <a:latin typeface="Arial" panose="020B0604020202020204"/>
              <a:ea typeface="Arial" panose="020B0604020202020204"/>
              <a:cs typeface="Arial" panose="020B0604020202020204"/>
              <a:sym typeface="+mn-ea"/>
            </a:endParaRPr>
          </a:p>
        </p:txBody>
      </p:sp>
      <p:pic>
        <p:nvPicPr>
          <p:cNvPr id="96" name="picture 96"/>
          <p:cNvPicPr>
            <a:picLocks noChangeAspect="1"/>
          </p:cNvPicPr>
          <p:nvPr/>
        </p:nvPicPr>
        <p:blipFill>
          <a:blip r:embed="rId1"/>
          <a:stretch>
            <a:fillRect/>
          </a:stretch>
        </p:blipFill>
        <p:spPr>
          <a:xfrm rot="21600000">
            <a:off x="210270" y="1116234"/>
            <a:ext cx="7158797" cy="3038680"/>
          </a:xfrm>
          <a:prstGeom prst="rect">
            <a:avLst/>
          </a:prstGeom>
        </p:spPr>
      </p:pic>
      <p:sp>
        <p:nvSpPr>
          <p:cNvPr id="100" name="textbox 100"/>
          <p:cNvSpPr/>
          <p:nvPr/>
        </p:nvSpPr>
        <p:spPr>
          <a:xfrm>
            <a:off x="12732385" y="3376295"/>
            <a:ext cx="1797685" cy="15621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99695" algn="l" rtl="0" eaLnBrk="0">
              <a:lnSpc>
                <a:spcPct val="85000"/>
              </a:lnSpc>
            </a:pPr>
            <a:r>
              <a:rPr lang="en-US" altLang="zh-CN" sz="9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Veneers</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2" name="textbox 102"/>
          <p:cNvSpPr/>
          <p:nvPr/>
        </p:nvSpPr>
        <p:spPr>
          <a:xfrm>
            <a:off x="9540240" y="454696"/>
            <a:ext cx="4951958" cy="462915"/>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250" dirty="0">
                <a:solidFill>
                  <a:srgbClr val="DEDEDE">
                    <a:alpha val="100000"/>
                  </a:srgbClr>
                </a:solidFill>
                <a:latin typeface="微软雅黑" panose="020B0503020204020204" charset="-122"/>
                <a:ea typeface="微软雅黑" panose="020B0503020204020204" charset="-122"/>
                <a:cs typeface="微软雅黑" panose="020B0503020204020204" charset="-122"/>
              </a:rPr>
              <a:t>Aesthetic Veneers</a:t>
            </a:r>
            <a:endParaRPr sz="3400" dirty="0">
              <a:latin typeface="微软雅黑" panose="020B0503020204020204" charset="-122"/>
              <a:ea typeface="微软雅黑" panose="020B0503020204020204" charset="-122"/>
              <a:cs typeface="微软雅黑" panose="020B0503020204020204" charset="-122"/>
            </a:endParaRPr>
          </a:p>
        </p:txBody>
      </p:sp>
      <p:sp>
        <p:nvSpPr>
          <p:cNvPr id="106" name="textbox 106"/>
          <p:cNvSpPr/>
          <p:nvPr/>
        </p:nvSpPr>
        <p:spPr>
          <a:xfrm>
            <a:off x="8334128"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108" name="textbox 108"/>
          <p:cNvSpPr/>
          <p:nvPr/>
        </p:nvSpPr>
        <p:spPr>
          <a:xfrm>
            <a:off x="8322945" y="4504055"/>
            <a:ext cx="91440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8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a:t>
            </a: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s</a:t>
            </a:r>
            <a:endParaRPr sz="700" dirty="0">
              <a:latin typeface="微软雅黑" panose="020B0503020204020204" charset="-122"/>
              <a:ea typeface="微软雅黑" panose="020B0503020204020204" charset="-122"/>
              <a:cs typeface="微软雅黑" panose="020B0503020204020204" charset="-122"/>
            </a:endParaRPr>
          </a:p>
        </p:txBody>
      </p:sp>
      <p:sp>
        <p:nvSpPr>
          <p:cNvPr id="110" name="textbox 110"/>
          <p:cNvSpPr/>
          <p:nvPr/>
        </p:nvSpPr>
        <p:spPr>
          <a:xfrm>
            <a:off x="11807825" y="4031615"/>
            <a:ext cx="1480185" cy="25463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44145" algn="l" rtl="0" eaLnBrk="0">
              <a:lnSpc>
                <a:spcPct val="87000"/>
              </a:lnSpc>
              <a:spcBef>
                <a:spcPts val="5"/>
              </a:spcBef>
            </a:pPr>
            <a:r>
              <a:rPr lang="en-US" sz="9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rPr>
              <a:t>Contraindications</a:t>
            </a:r>
            <a:endParaRPr sz="900" dirty="0">
              <a:latin typeface="微软雅黑" panose="020B0503020204020204" charset="-122"/>
              <a:ea typeface="微软雅黑" panose="020B0503020204020204" charset="-122"/>
              <a:cs typeface="微软雅黑" panose="020B0503020204020204" charset="-122"/>
            </a:endParaRPr>
          </a:p>
        </p:txBody>
      </p:sp>
      <p:sp>
        <p:nvSpPr>
          <p:cNvPr id="112" name="textbox 112"/>
          <p:cNvSpPr/>
          <p:nvPr/>
        </p:nvSpPr>
        <p:spPr>
          <a:xfrm>
            <a:off x="8334128"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114" name="textbox 114"/>
          <p:cNvSpPr/>
          <p:nvPr/>
        </p:nvSpPr>
        <p:spPr>
          <a:xfrm>
            <a:off x="8334128"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116" name="textbox 116"/>
          <p:cNvSpPr/>
          <p:nvPr/>
        </p:nvSpPr>
        <p:spPr>
          <a:xfrm>
            <a:off x="11795125" y="2939415"/>
            <a:ext cx="74930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2" name="group 2"/>
          <p:cNvGrpSpPr/>
          <p:nvPr/>
        </p:nvGrpSpPr>
        <p:grpSpPr>
          <a:xfrm rot="21600000">
            <a:off x="12829389" y="2939314"/>
            <a:ext cx="391586" cy="387432"/>
            <a:chOff x="0" y="0"/>
            <a:chExt cx="391586" cy="387432"/>
          </a:xfrm>
        </p:grpSpPr>
        <p:sp>
          <p:nvSpPr>
            <p:cNvPr id="118" name="path 118"/>
            <p:cNvSpPr/>
            <p:nvPr/>
          </p:nvSpPr>
          <p:spPr>
            <a:xfrm>
              <a:off x="0" y="0"/>
              <a:ext cx="391401" cy="130454"/>
            </a:xfrm>
            <a:custGeom>
              <a:avLst/>
              <a:gdLst/>
              <a:ahLst/>
              <a:cxnLst/>
              <a:rect l="0" t="0" r="0" b="0"/>
              <a:pathLst>
                <a:path w="616" h="205">
                  <a:moveTo>
                    <a:pt x="606" y="0"/>
                  </a:moveTo>
                  <a:lnTo>
                    <a:pt x="10" y="0"/>
                  </a:lnTo>
                  <a:cubicBezTo>
                    <a:pt x="4" y="0"/>
                    <a:pt x="0" y="4"/>
                    <a:pt x="0" y="10"/>
                  </a:cubicBezTo>
                  <a:lnTo>
                    <a:pt x="0" y="195"/>
                  </a:lnTo>
                  <a:cubicBezTo>
                    <a:pt x="0" y="200"/>
                    <a:pt x="4" y="205"/>
                    <a:pt x="10" y="205"/>
                  </a:cubicBezTo>
                  <a:lnTo>
                    <a:pt x="328" y="205"/>
                  </a:lnTo>
                  <a:lnTo>
                    <a:pt x="328" y="184"/>
                  </a:lnTo>
                  <a:lnTo>
                    <a:pt x="318" y="184"/>
                  </a:lnTo>
                  <a:lnTo>
                    <a:pt x="318" y="112"/>
                  </a:lnTo>
                  <a:cubicBezTo>
                    <a:pt x="318" y="95"/>
                    <a:pt x="332" y="82"/>
                    <a:pt x="349" y="82"/>
                  </a:cubicBezTo>
                  <a:lnTo>
                    <a:pt x="369" y="82"/>
                  </a:lnTo>
                  <a:cubicBezTo>
                    <a:pt x="386" y="82"/>
                    <a:pt x="400" y="95"/>
                    <a:pt x="400" y="112"/>
                  </a:cubicBezTo>
                  <a:lnTo>
                    <a:pt x="400" y="143"/>
                  </a:lnTo>
                  <a:lnTo>
                    <a:pt x="421" y="143"/>
                  </a:lnTo>
                  <a:lnTo>
                    <a:pt x="421" y="112"/>
                  </a:lnTo>
                  <a:cubicBezTo>
                    <a:pt x="421" y="95"/>
                    <a:pt x="434" y="82"/>
                    <a:pt x="452" y="82"/>
                  </a:cubicBezTo>
                  <a:lnTo>
                    <a:pt x="472" y="82"/>
                  </a:lnTo>
                  <a:cubicBezTo>
                    <a:pt x="489" y="82"/>
                    <a:pt x="503" y="95"/>
                    <a:pt x="503" y="112"/>
                  </a:cubicBezTo>
                  <a:lnTo>
                    <a:pt x="503" y="184"/>
                  </a:lnTo>
                  <a:lnTo>
                    <a:pt x="493" y="184"/>
                  </a:lnTo>
                  <a:lnTo>
                    <a:pt x="493" y="205"/>
                  </a:lnTo>
                  <a:lnTo>
                    <a:pt x="606" y="205"/>
                  </a:lnTo>
                  <a:cubicBezTo>
                    <a:pt x="611" y="205"/>
                    <a:pt x="616" y="200"/>
                    <a:pt x="616" y="195"/>
                  </a:cubicBezTo>
                  <a:lnTo>
                    <a:pt x="616" y="10"/>
                  </a:lnTo>
                  <a:cubicBezTo>
                    <a:pt x="616" y="4"/>
                    <a:pt x="611" y="0"/>
                    <a:pt x="606" y="0"/>
                  </a:cubicBezTo>
                  <a:moveTo>
                    <a:pt x="102" y="195"/>
                  </a:moveTo>
                  <a:lnTo>
                    <a:pt x="20" y="195"/>
                  </a:lnTo>
                  <a:lnTo>
                    <a:pt x="20" y="118"/>
                  </a:lnTo>
                  <a:cubicBezTo>
                    <a:pt x="20" y="103"/>
                    <a:pt x="32" y="92"/>
                    <a:pt x="46" y="92"/>
                  </a:cubicBezTo>
                  <a:lnTo>
                    <a:pt x="66" y="92"/>
                  </a:lnTo>
                  <a:cubicBezTo>
                    <a:pt x="80" y="92"/>
                    <a:pt x="92" y="103"/>
                    <a:pt x="92" y="118"/>
                  </a:cubicBezTo>
                  <a:lnTo>
                    <a:pt x="92" y="195"/>
                  </a:lnTo>
                  <a:lnTo>
                    <a:pt x="102" y="195"/>
                  </a:lnTo>
                  <a:close/>
                  <a:moveTo>
                    <a:pt x="205" y="195"/>
                  </a:moveTo>
                  <a:lnTo>
                    <a:pt x="113" y="195"/>
                  </a:lnTo>
                  <a:lnTo>
                    <a:pt x="113" y="123"/>
                  </a:lnTo>
                  <a:cubicBezTo>
                    <a:pt x="113" y="106"/>
                    <a:pt x="126" y="92"/>
                    <a:pt x="143" y="92"/>
                  </a:cubicBezTo>
                  <a:lnTo>
                    <a:pt x="164" y="92"/>
                  </a:lnTo>
                  <a:cubicBezTo>
                    <a:pt x="181" y="92"/>
                    <a:pt x="195" y="106"/>
                    <a:pt x="195" y="123"/>
                  </a:cubicBezTo>
                  <a:lnTo>
                    <a:pt x="195" y="195"/>
                  </a:lnTo>
                  <a:lnTo>
                    <a:pt x="205" y="195"/>
                  </a:lnTo>
                  <a:close/>
                  <a:moveTo>
                    <a:pt x="308" y="195"/>
                  </a:moveTo>
                  <a:lnTo>
                    <a:pt x="225" y="195"/>
                  </a:lnTo>
                  <a:lnTo>
                    <a:pt x="225" y="123"/>
                  </a:lnTo>
                  <a:cubicBezTo>
                    <a:pt x="225" y="106"/>
                    <a:pt x="239" y="92"/>
                    <a:pt x="256" y="92"/>
                  </a:cubicBezTo>
                  <a:lnTo>
                    <a:pt x="277" y="92"/>
                  </a:lnTo>
                  <a:cubicBezTo>
                    <a:pt x="294" y="92"/>
                    <a:pt x="308" y="106"/>
                    <a:pt x="308" y="123"/>
                  </a:cubicBezTo>
                  <a:lnTo>
                    <a:pt x="308" y="195"/>
                  </a:lnTo>
                  <a:close/>
                  <a:moveTo>
                    <a:pt x="606" y="195"/>
                  </a:moveTo>
                  <a:lnTo>
                    <a:pt x="534" y="195"/>
                  </a:lnTo>
                  <a:lnTo>
                    <a:pt x="534" y="118"/>
                  </a:lnTo>
                  <a:cubicBezTo>
                    <a:pt x="534" y="103"/>
                    <a:pt x="545" y="92"/>
                    <a:pt x="559" y="92"/>
                  </a:cubicBezTo>
                  <a:lnTo>
                    <a:pt x="580" y="92"/>
                  </a:lnTo>
                  <a:cubicBezTo>
                    <a:pt x="594" y="92"/>
                    <a:pt x="606" y="103"/>
                    <a:pt x="606" y="118"/>
                  </a:cubicBezTo>
                  <a:lnTo>
                    <a:pt x="606" y="195"/>
                  </a:lnTo>
                  <a:close/>
                  <a:moveTo>
                    <a:pt x="606" y="79"/>
                  </a:moveTo>
                  <a:cubicBezTo>
                    <a:pt x="598" y="74"/>
                    <a:pt x="589" y="71"/>
                    <a:pt x="580" y="71"/>
                  </a:cubicBezTo>
                  <a:lnTo>
                    <a:pt x="580" y="71"/>
                  </a:lnTo>
                  <a:lnTo>
                    <a:pt x="559" y="71"/>
                  </a:lnTo>
                  <a:cubicBezTo>
                    <a:pt x="545" y="71"/>
                    <a:pt x="531" y="79"/>
                    <a:pt x="522" y="91"/>
                  </a:cubicBezTo>
                  <a:cubicBezTo>
                    <a:pt x="514" y="73"/>
                    <a:pt x="496" y="61"/>
                    <a:pt x="476" y="61"/>
                  </a:cubicBezTo>
                  <a:cubicBezTo>
                    <a:pt x="474" y="61"/>
                    <a:pt x="473" y="61"/>
                    <a:pt x="472" y="61"/>
                  </a:cubicBezTo>
                  <a:lnTo>
                    <a:pt x="452" y="61"/>
                  </a:lnTo>
                  <a:cubicBezTo>
                    <a:pt x="435" y="61"/>
                    <a:pt x="420" y="69"/>
                    <a:pt x="410" y="82"/>
                  </a:cubicBezTo>
                  <a:cubicBezTo>
                    <a:pt x="401" y="69"/>
                    <a:pt x="386" y="61"/>
                    <a:pt x="369" y="61"/>
                  </a:cubicBezTo>
                  <a:lnTo>
                    <a:pt x="349" y="61"/>
                  </a:lnTo>
                  <a:cubicBezTo>
                    <a:pt x="333" y="61"/>
                    <a:pt x="317" y="69"/>
                    <a:pt x="308" y="82"/>
                  </a:cubicBezTo>
                  <a:cubicBezTo>
                    <a:pt x="298" y="69"/>
                    <a:pt x="283" y="61"/>
                    <a:pt x="267" y="61"/>
                  </a:cubicBezTo>
                  <a:lnTo>
                    <a:pt x="246" y="61"/>
                  </a:lnTo>
                  <a:cubicBezTo>
                    <a:pt x="230" y="61"/>
                    <a:pt x="215" y="69"/>
                    <a:pt x="205" y="82"/>
                  </a:cubicBezTo>
                  <a:cubicBezTo>
                    <a:pt x="195" y="69"/>
                    <a:pt x="180" y="61"/>
                    <a:pt x="164" y="61"/>
                  </a:cubicBezTo>
                  <a:lnTo>
                    <a:pt x="143" y="61"/>
                  </a:lnTo>
                  <a:cubicBezTo>
                    <a:pt x="128" y="61"/>
                    <a:pt x="113" y="68"/>
                    <a:pt x="104" y="80"/>
                  </a:cubicBezTo>
                  <a:cubicBezTo>
                    <a:pt x="95" y="68"/>
                    <a:pt x="81" y="61"/>
                    <a:pt x="66" y="61"/>
                  </a:cubicBezTo>
                  <a:lnTo>
                    <a:pt x="46" y="61"/>
                  </a:lnTo>
                  <a:lnTo>
                    <a:pt x="46" y="61"/>
                  </a:lnTo>
                  <a:cubicBezTo>
                    <a:pt x="37" y="61"/>
                    <a:pt x="28" y="64"/>
                    <a:pt x="20" y="69"/>
                  </a:cubicBezTo>
                  <a:lnTo>
                    <a:pt x="20" y="20"/>
                  </a:lnTo>
                  <a:lnTo>
                    <a:pt x="595" y="20"/>
                  </a:lnTo>
                  <a:lnTo>
                    <a:pt x="595" y="69"/>
                  </a:lnTo>
                  <a:lnTo>
                    <a:pt x="606" y="79"/>
                  </a:lnTo>
                  <a:close/>
                </a:path>
              </a:pathLst>
            </a:custGeom>
            <a:solidFill>
              <a:srgbClr val="DEDEDE">
                <a:alpha val="100000"/>
              </a:srgbClr>
            </a:solidFill>
            <a:ln w="0" cap="flat">
              <a:noFill/>
              <a:prstDash val="solid"/>
              <a:miter lim="0"/>
            </a:ln>
          </p:spPr>
          <p:txBody>
            <a:bodyPr rtlCol="0"/>
            <a:lstStyle/>
            <a:p>
              <a:pPr algn="ctr"/>
              <a:endParaRPr lang="zh-CN" altLang="en-US"/>
            </a:p>
          </p:txBody>
        </p:sp>
        <p:sp>
          <p:nvSpPr>
            <p:cNvPr id="120" name="path 120"/>
            <p:cNvSpPr/>
            <p:nvPr/>
          </p:nvSpPr>
          <p:spPr>
            <a:xfrm>
              <a:off x="221799" y="104362"/>
              <a:ext cx="169786" cy="283070"/>
            </a:xfrm>
            <a:custGeom>
              <a:avLst/>
              <a:gdLst/>
              <a:ahLst/>
              <a:cxnLst/>
              <a:rect l="0" t="0" r="0" b="0"/>
              <a:pathLst>
                <a:path w="267" h="445">
                  <a:moveTo>
                    <a:pt x="113" y="102"/>
                  </a:moveTo>
                  <a:lnTo>
                    <a:pt x="78" y="102"/>
                  </a:lnTo>
                  <a:lnTo>
                    <a:pt x="67" y="82"/>
                  </a:lnTo>
                  <a:lnTo>
                    <a:pt x="137" y="82"/>
                  </a:lnTo>
                  <a:lnTo>
                    <a:pt x="249" y="271"/>
                  </a:lnTo>
                  <a:lnTo>
                    <a:pt x="267" y="261"/>
                  </a:lnTo>
                  <a:lnTo>
                    <a:pt x="152" y="66"/>
                  </a:lnTo>
                  <a:cubicBezTo>
                    <a:pt x="150" y="63"/>
                    <a:pt x="147" y="61"/>
                    <a:pt x="143" y="61"/>
                  </a:cubicBezTo>
                  <a:lnTo>
                    <a:pt x="123" y="61"/>
                  </a:lnTo>
                  <a:lnTo>
                    <a:pt x="123" y="51"/>
                  </a:lnTo>
                  <a:cubicBezTo>
                    <a:pt x="123" y="23"/>
                    <a:pt x="100" y="0"/>
                    <a:pt x="71" y="0"/>
                  </a:cubicBezTo>
                  <a:lnTo>
                    <a:pt x="51" y="0"/>
                  </a:lnTo>
                  <a:cubicBezTo>
                    <a:pt x="23" y="0"/>
                    <a:pt x="0" y="23"/>
                    <a:pt x="0" y="51"/>
                  </a:cubicBezTo>
                  <a:lnTo>
                    <a:pt x="0" y="154"/>
                  </a:lnTo>
                  <a:cubicBezTo>
                    <a:pt x="0" y="159"/>
                    <a:pt x="4" y="164"/>
                    <a:pt x="10" y="164"/>
                  </a:cubicBezTo>
                  <a:lnTo>
                    <a:pt x="75" y="164"/>
                  </a:lnTo>
                  <a:lnTo>
                    <a:pt x="196" y="445"/>
                  </a:lnTo>
                  <a:lnTo>
                    <a:pt x="214" y="437"/>
                  </a:lnTo>
                  <a:lnTo>
                    <a:pt x="97" y="164"/>
                  </a:lnTo>
                  <a:lnTo>
                    <a:pt x="113" y="164"/>
                  </a:lnTo>
                  <a:cubicBezTo>
                    <a:pt x="118" y="164"/>
                    <a:pt x="122" y="160"/>
                    <a:pt x="122" y="155"/>
                  </a:cubicBezTo>
                  <a:lnTo>
                    <a:pt x="246" y="401"/>
                  </a:lnTo>
                  <a:lnTo>
                    <a:pt x="265" y="392"/>
                  </a:lnTo>
                  <a:lnTo>
                    <a:pt x="122" y="108"/>
                  </a:lnTo>
                  <a:cubicBezTo>
                    <a:pt x="120" y="104"/>
                    <a:pt x="116" y="102"/>
                    <a:pt x="113" y="102"/>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122" name="textbox 122"/>
          <p:cNvSpPr/>
          <p:nvPr/>
        </p:nvSpPr>
        <p:spPr>
          <a:xfrm>
            <a:off x="9309753" y="2909570"/>
            <a:ext cx="2494280" cy="16954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l" rtl="0" eaLnBrk="0">
              <a:lnSpc>
                <a:spcPct val="100000"/>
              </a:lnSpc>
              <a:buClrTx/>
              <a:buSzTx/>
              <a:buNone/>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Glass Ceramic/Imported Zirconia</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4" name="textbox 124"/>
          <p:cNvSpPr/>
          <p:nvPr/>
        </p:nvSpPr>
        <p:spPr>
          <a:xfrm>
            <a:off x="9309753" y="3442727"/>
            <a:ext cx="989964" cy="129539"/>
          </a:xfrm>
          <a:prstGeom prst="rect">
            <a:avLst/>
          </a:prstGeom>
          <a:noFill/>
          <a:ln w="0" cap="flat">
            <a:noFill/>
            <a:prstDash val="solid"/>
            <a:miter lim="0"/>
          </a:ln>
        </p:spPr>
        <p:txBody>
          <a:bodyPr vert="horz" wrap="square" lIns="0" tIns="0" rIns="0" bIns="0"/>
          <a:lstStyle/>
          <a:p>
            <a:pPr algn="l" rtl="0" eaLnBrk="0">
              <a:lnSpc>
                <a:spcPct val="100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400-1200Mpa</a:t>
            </a:r>
            <a:endParaRPr lang="en-US" altLang="zh-CN" sz="9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6" name="textbox 126"/>
          <p:cNvSpPr/>
          <p:nvPr/>
        </p:nvSpPr>
        <p:spPr>
          <a:xfrm>
            <a:off x="9309753" y="3958590"/>
            <a:ext cx="1964055" cy="14668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l" rtl="0" eaLnBrk="0">
              <a:lnSpc>
                <a:spcPct val="100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20 different veneer colors</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8" name="textbox 128"/>
          <p:cNvSpPr/>
          <p:nvPr/>
        </p:nvSpPr>
        <p:spPr>
          <a:xfrm>
            <a:off x="14023167" y="4849487"/>
            <a:ext cx="356870"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80" dirty="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48345" y="1050925"/>
            <a:ext cx="6100445" cy="1581672"/>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The company has assembled a professional aesthetic technical team to design the best aesthetic effect according to the smile type and user requirements, using the most suitable materials and processes. Utilizing 3D scanning, 3D design, and 3D CNC production digital processes, various auxiliary projects can be provided during the consultation process, such as gingival trimming guides, DSD aesthetic images, 3D renderings, temporary tooth guides, and preparation guides. This ensures a more professional and comprehensive dental experience for users, achieving the finest aesthetic restoration results.</a:t>
            </a:r>
            <a:endParaRPr sz="900" kern="0" spc="100" dirty="0">
              <a:solidFill>
                <a:srgbClr val="DEDEDE">
                  <a:alpha val="100000"/>
                </a:srgbClr>
              </a:solidFill>
              <a:latin typeface="+mj-lt"/>
              <a:ea typeface="微软雅黑" panose="020B0503020204020204" charset="-122"/>
              <a:cs typeface="+mj-lt"/>
            </a:endParaRPr>
          </a:p>
        </p:txBody>
      </p:sp>
      <p:sp>
        <p:nvSpPr>
          <p:cNvPr id="3" name="textbox 122"/>
          <p:cNvSpPr/>
          <p:nvPr/>
        </p:nvSpPr>
        <p:spPr>
          <a:xfrm>
            <a:off x="9309753" y="4410710"/>
            <a:ext cx="2421255" cy="485775"/>
          </a:xfrm>
          <a:prstGeom prst="rect">
            <a:avLst/>
          </a:prstGeom>
          <a:noFill/>
          <a:ln w="0" cap="flat">
            <a:noFill/>
            <a:prstDash val="solid"/>
            <a:miter lim="0"/>
          </a:ln>
        </p:spPr>
        <p:txBody>
          <a:bodyPr vert="horz" wrap="square" lIns="0" tIns="0" rIns="0" bIns="0"/>
          <a:lstStyle/>
          <a:p>
            <a:pPr algn="l" rtl="0" eaLnBrk="0" fontAlgn="auto">
              <a:lnSpc>
                <a:spcPct val="100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High aesthetic effect, closely matching the natural tooth color and shape, providing aesthetic reconstruction of teeth</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100"/>
          <p:cNvSpPr/>
          <p:nvPr/>
        </p:nvSpPr>
        <p:spPr>
          <a:xfrm>
            <a:off x="13328650" y="4031615"/>
            <a:ext cx="1534795" cy="269875"/>
          </a:xfrm>
          <a:prstGeom prst="rect">
            <a:avLst/>
          </a:prstGeom>
          <a:noFill/>
          <a:ln w="0" cap="flat">
            <a:noFill/>
            <a:prstDash val="solid"/>
            <a:miter lim="0"/>
          </a:ln>
        </p:spPr>
        <p:txBody>
          <a:bodyPr vert="horz" wrap="square" lIns="0" tIns="0" rIns="0" bIns="0"/>
          <a:p>
            <a:pPr algn="l" rtl="0" eaLnBrk="0">
              <a:lnSpc>
                <a:spcPct val="80000"/>
              </a:lnSpc>
            </a:pPr>
            <a:endParaRPr sz="100" dirty="0">
              <a:latin typeface="Arial" panose="020B0604020202020204"/>
              <a:ea typeface="Arial" panose="020B0604020202020204"/>
              <a:cs typeface="Arial" panose="020B0604020202020204"/>
            </a:endParaRPr>
          </a:p>
          <a:p>
            <a:pPr marL="99695" algn="l" rtl="0" eaLnBrk="0">
              <a:lnSpc>
                <a:spcPct val="85000"/>
              </a:lnSpc>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Dark colored abutments are not suitable for use</a:t>
            </a:r>
            <a:endPar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 130"/>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132" name="rect 132"/>
          <p:cNvSpPr/>
          <p:nvPr/>
        </p:nvSpPr>
        <p:spPr>
          <a:xfrm>
            <a:off x="0" y="3009"/>
            <a:ext cx="15117926" cy="5324995"/>
          </a:xfrm>
          <a:prstGeom prst="rect">
            <a:avLst/>
          </a:prstGeom>
          <a:solidFill>
            <a:srgbClr val="1A1A19">
              <a:alpha val="100000"/>
            </a:srgbClr>
          </a:solidFill>
          <a:ln w="0" cap="flat">
            <a:noFill/>
            <a:prstDash val="solid"/>
            <a:miter lim="0"/>
          </a:ln>
        </p:spPr>
        <p:txBody>
          <a:bodyPr rtlCol="0"/>
          <a:lstStyle/>
          <a:p>
            <a:pPr algn="ctr"/>
            <a:r>
              <a:rPr lang="en-US" altLang="zh-CN" dirty="0"/>
              <a:t>Not suitable for crown or bridge restoration.</a:t>
            </a:r>
            <a:endParaRPr lang="zh-CN" altLang="en-US" dirty="0"/>
          </a:p>
        </p:txBody>
      </p:sp>
      <p:pic>
        <p:nvPicPr>
          <p:cNvPr id="134" name="picture 134"/>
          <p:cNvPicPr>
            <a:picLocks noChangeAspect="1"/>
          </p:cNvPicPr>
          <p:nvPr/>
        </p:nvPicPr>
        <p:blipFill>
          <a:blip r:embed="rId1"/>
          <a:stretch>
            <a:fillRect/>
          </a:stretch>
        </p:blipFill>
        <p:spPr>
          <a:xfrm rot="21600000">
            <a:off x="0" y="3009"/>
            <a:ext cx="7560969" cy="5324995"/>
          </a:xfrm>
          <a:prstGeom prst="rect">
            <a:avLst/>
          </a:prstGeom>
        </p:spPr>
      </p:pic>
      <p:sp>
        <p:nvSpPr>
          <p:cNvPr id="140" name="textbox 140"/>
          <p:cNvSpPr/>
          <p:nvPr/>
        </p:nvSpPr>
        <p:spPr>
          <a:xfrm>
            <a:off x="11295380" y="3406088"/>
            <a:ext cx="2570894" cy="230504"/>
          </a:xfrm>
          <a:prstGeom prst="rect">
            <a:avLst/>
          </a:prstGeom>
          <a:noFill/>
          <a:ln w="0" cap="flat">
            <a:noFill/>
            <a:prstDash val="solid"/>
            <a:miter lim="0"/>
          </a:ln>
        </p:spPr>
        <p:txBody>
          <a:bodyPr vert="horz" wrap="square" lIns="0" tIns="0" rIns="0" bIns="0"/>
          <a:lstStyle/>
          <a:p>
            <a:pPr marL="1025525" rtl="0" eaLnBrk="0">
              <a:lnSpc>
                <a:spcPct val="86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 and </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endPar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025525" algn="l" rtl="0" eaLnBrk="0">
              <a:lnSpc>
                <a:spcPct val="86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29000"/>
              </a:lnSpc>
            </a:pPr>
            <a:endParaRPr sz="200" dirty="0">
              <a:latin typeface="Arial" panose="020B0604020202020204"/>
              <a:ea typeface="Arial" panose="020B0604020202020204"/>
              <a:cs typeface="Arial" panose="020B0604020202020204"/>
            </a:endParaRPr>
          </a:p>
        </p:txBody>
      </p:sp>
      <p:pic>
        <p:nvPicPr>
          <p:cNvPr id="142" name="picture 142"/>
          <p:cNvPicPr>
            <a:picLocks noChangeAspect="1"/>
          </p:cNvPicPr>
          <p:nvPr/>
        </p:nvPicPr>
        <p:blipFill>
          <a:blip r:embed="rId2"/>
          <a:stretch>
            <a:fillRect/>
          </a:stretch>
        </p:blipFill>
        <p:spPr>
          <a:xfrm rot="21600000">
            <a:off x="13082993" y="3427554"/>
            <a:ext cx="38227" cy="102235"/>
          </a:xfrm>
          <a:prstGeom prst="rect">
            <a:avLst/>
          </a:prstGeom>
        </p:spPr>
      </p:pic>
      <p:sp>
        <p:nvSpPr>
          <p:cNvPr id="144" name="textbox 144"/>
          <p:cNvSpPr/>
          <p:nvPr/>
        </p:nvSpPr>
        <p:spPr>
          <a:xfrm>
            <a:off x="9416414" y="2909589"/>
            <a:ext cx="1701371" cy="1196339"/>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10" dirty="0">
                <a:solidFill>
                  <a:srgbClr val="DEDEDE">
                    <a:alpha val="100000"/>
                  </a:srgbClr>
                </a:solidFill>
                <a:latin typeface="微软雅黑" panose="020B0503020204020204" charset="-122"/>
                <a:ea typeface="微软雅黑" panose="020B0503020204020204" charset="-122"/>
                <a:cs typeface="微软雅黑" panose="020B0503020204020204" charset="-122"/>
              </a:rPr>
              <a:t>Nanocomposite Ceramic/Glass Ceramic</a:t>
            </a: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marL="14605" algn="l" rtl="0" eaLnBrk="0">
              <a:lnSpc>
                <a:spcPct val="85000"/>
              </a:lnSpc>
              <a:spcBef>
                <a:spcPts val="245"/>
              </a:spcBef>
            </a:pPr>
            <a:endParaRPr sz="800" kern="0" spc="160" dirty="0">
              <a:solidFill>
                <a:srgbClr val="DEDEDE">
                  <a:alpha val="100000"/>
                </a:srgbClr>
              </a:solidFill>
              <a:latin typeface="Arial" panose="020B0604020202020204"/>
              <a:ea typeface="Arial" panose="020B0604020202020204"/>
              <a:cs typeface="Arial" panose="020B0604020202020204"/>
            </a:endParaRPr>
          </a:p>
          <a:p>
            <a:pPr marL="14605" algn="l" rtl="0" eaLnBrk="0">
              <a:lnSpc>
                <a:spcPct val="85000"/>
              </a:lnSpc>
              <a:spcBef>
                <a:spcPts val="245"/>
              </a:spcBef>
            </a:pPr>
            <a:r>
              <a:rPr sz="800" kern="0" spc="160" dirty="0">
                <a:solidFill>
                  <a:srgbClr val="DEDEDE">
                    <a:alpha val="100000"/>
                  </a:srgbClr>
                </a:solidFill>
                <a:latin typeface="Arial" panose="020B0604020202020204"/>
                <a:ea typeface="Arial" panose="020B0604020202020204"/>
                <a:cs typeface="Arial" panose="020B0604020202020204"/>
              </a:rPr>
              <a:t>36</a:t>
            </a:r>
            <a:r>
              <a:rPr lang="en-US" sz="800" kern="0" spc="160" dirty="0">
                <a:solidFill>
                  <a:srgbClr val="DEDEDE">
                    <a:alpha val="100000"/>
                  </a:srgbClr>
                </a:solidFill>
                <a:latin typeface="Arial" panose="020B0604020202020204"/>
                <a:ea typeface="Arial" panose="020B0604020202020204"/>
                <a:cs typeface="Arial" panose="020B0604020202020204"/>
              </a:rPr>
              <a:t>0</a:t>
            </a:r>
            <a:r>
              <a:rPr sz="800" kern="0" spc="0" dirty="0">
                <a:solidFill>
                  <a:srgbClr val="DEDEDE">
                    <a:alpha val="100000"/>
                  </a:srgbClr>
                </a:solidFill>
                <a:latin typeface="Arial" panose="020B0604020202020204"/>
                <a:ea typeface="Arial" panose="020B0604020202020204"/>
                <a:cs typeface="Arial" panose="020B0604020202020204"/>
              </a:rPr>
              <a:t> </a:t>
            </a:r>
            <a:r>
              <a:rPr sz="800" kern="0" spc="160" dirty="0">
                <a:solidFill>
                  <a:srgbClr val="DEDEDE">
                    <a:alpha val="100000"/>
                  </a:srgbClr>
                </a:solidFill>
                <a:latin typeface="Arial" panose="020B0604020202020204"/>
                <a:ea typeface="Arial" panose="020B0604020202020204"/>
                <a:cs typeface="Arial" panose="020B0604020202020204"/>
              </a:rPr>
              <a:t>Mpa</a:t>
            </a:r>
            <a:endParaRPr sz="8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16000"/>
              </a:lnSpc>
            </a:pPr>
            <a:endParaRPr sz="200" dirty="0">
              <a:latin typeface="Arial" panose="020B0604020202020204"/>
              <a:ea typeface="Arial" panose="020B0604020202020204"/>
              <a:cs typeface="Arial" panose="020B0604020202020204"/>
            </a:endParaRPr>
          </a:p>
          <a:p>
            <a:pPr marL="15240" algn="l" rtl="0" eaLnBrk="0">
              <a:lnSpc>
                <a:spcPct val="89000"/>
              </a:lnSpc>
              <a:spcBef>
                <a:spcPts val="0"/>
              </a:spcBef>
            </a:pPr>
            <a:r>
              <a:rPr sz="900" dirty="0">
                <a:solidFill>
                  <a:schemeClr val="bg1"/>
                </a:solidFill>
                <a:latin typeface="微软雅黑" panose="020B0503020204020204" charset="-122"/>
                <a:ea typeface="微软雅黑" panose="020B0503020204020204" charset="-122"/>
                <a:cs typeface="微软雅黑" panose="020B0503020204020204" charset="-122"/>
              </a:rPr>
              <a:t>8 base crown colors</a:t>
            </a:r>
            <a:endParaRPr sz="9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6" name="textbox 146"/>
          <p:cNvSpPr/>
          <p:nvPr/>
        </p:nvSpPr>
        <p:spPr>
          <a:xfrm>
            <a:off x="9408160" y="430877"/>
            <a:ext cx="5178025" cy="46037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300" dirty="0">
                <a:solidFill>
                  <a:srgbClr val="DEDEDE">
                    <a:alpha val="100000"/>
                  </a:srgbClr>
                </a:solidFill>
                <a:latin typeface="微软雅黑" panose="020B0503020204020204" charset="-122"/>
                <a:ea typeface="微软雅黑" panose="020B0503020204020204" charset="-122"/>
                <a:cs typeface="微软雅黑" panose="020B0503020204020204" charset="-122"/>
              </a:rPr>
              <a:t>Digital Milled Inlays</a:t>
            </a:r>
            <a:endParaRPr sz="3400" dirty="0">
              <a:latin typeface="微软雅黑" panose="020B0503020204020204" charset="-122"/>
              <a:ea typeface="微软雅黑" panose="020B0503020204020204" charset="-122"/>
              <a:cs typeface="微软雅黑" panose="020B0503020204020204" charset="-122"/>
            </a:endParaRPr>
          </a:p>
        </p:txBody>
      </p:sp>
      <p:sp>
        <p:nvSpPr>
          <p:cNvPr id="150" name="textbox 150"/>
          <p:cNvSpPr/>
          <p:nvPr/>
        </p:nvSpPr>
        <p:spPr>
          <a:xfrm>
            <a:off x="8342630" y="3988751"/>
            <a:ext cx="775334" cy="230504"/>
          </a:xfrm>
          <a:prstGeom prst="rect">
            <a:avLst/>
          </a:prstGeom>
          <a:solidFill>
            <a:srgbClr val="89C1C2">
              <a:alpha val="96862"/>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152" name="textbox 152"/>
          <p:cNvSpPr/>
          <p:nvPr/>
        </p:nvSpPr>
        <p:spPr>
          <a:xfrm>
            <a:off x="8342630" y="4504328"/>
            <a:ext cx="921798"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900" dirty="0">
              <a:latin typeface="微软雅黑" panose="020B0503020204020204" charset="-122"/>
              <a:ea typeface="微软雅黑" panose="020B0503020204020204" charset="-122"/>
              <a:cs typeface="微软雅黑" panose="020B0503020204020204" charset="-122"/>
            </a:endParaRPr>
          </a:p>
        </p:txBody>
      </p:sp>
      <p:sp>
        <p:nvSpPr>
          <p:cNvPr id="154" name="textbox 154"/>
          <p:cNvSpPr/>
          <p:nvPr/>
        </p:nvSpPr>
        <p:spPr>
          <a:xfrm>
            <a:off x="8342630" y="2939314"/>
            <a:ext cx="775334" cy="230504"/>
          </a:xfrm>
          <a:prstGeom prst="rect">
            <a:avLst/>
          </a:prstGeom>
          <a:solidFill>
            <a:srgbClr val="89C1C2">
              <a:alpha val="94509"/>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156" name="textbox 156"/>
          <p:cNvSpPr/>
          <p:nvPr/>
        </p:nvSpPr>
        <p:spPr>
          <a:xfrm>
            <a:off x="8342630"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158" name="textbox 158"/>
          <p:cNvSpPr/>
          <p:nvPr/>
        </p:nvSpPr>
        <p:spPr>
          <a:xfrm>
            <a:off x="11447145"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4" name="group 4"/>
          <p:cNvGrpSpPr/>
          <p:nvPr/>
        </p:nvGrpSpPr>
        <p:grpSpPr>
          <a:xfrm rot="21600000">
            <a:off x="12722668" y="2939315"/>
            <a:ext cx="318910" cy="385178"/>
            <a:chOff x="0" y="0"/>
            <a:chExt cx="318910" cy="385178"/>
          </a:xfrm>
        </p:grpSpPr>
        <p:sp>
          <p:nvSpPr>
            <p:cNvPr id="160" name="path 160"/>
            <p:cNvSpPr/>
            <p:nvPr/>
          </p:nvSpPr>
          <p:spPr>
            <a:xfrm>
              <a:off x="0" y="0"/>
              <a:ext cx="318910" cy="385178"/>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lnTo>
                    <a:pt x="321" y="606"/>
                  </a:lnTo>
                  <a:close/>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5"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6"/>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162" name="path 162"/>
            <p:cNvSpPr/>
            <p:nvPr/>
          </p:nvSpPr>
          <p:spPr>
            <a:xfrm>
              <a:off x="134894" y="20387"/>
              <a:ext cx="51905"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lnTo>
                    <a:pt x="0" y="40"/>
                  </a:lnTo>
                  <a:close/>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164" name="textbox 164"/>
          <p:cNvSpPr/>
          <p:nvPr/>
        </p:nvSpPr>
        <p:spPr>
          <a:xfrm>
            <a:off x="14273764" y="4849487"/>
            <a:ext cx="359409"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48345" y="1076325"/>
            <a:ext cx="6100445" cy="845237"/>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Utilizing 3D design and 3D CNC production digital processes, the precision is high, the fit is good, and the color is naturally beautiful. During milling and use, the material is not easily cracked or chipped. Therefore, the restoration is more complete, the margins are smoother, and the appearance of inlays,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and veneers is more natural.</a:t>
            </a: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22"/>
          <p:cNvSpPr/>
          <p:nvPr/>
        </p:nvSpPr>
        <p:spPr>
          <a:xfrm>
            <a:off x="8411845" y="4410710"/>
            <a:ext cx="3844925" cy="414020"/>
          </a:xfrm>
          <a:prstGeom prst="rect">
            <a:avLst/>
          </a:prstGeom>
          <a:noFill/>
          <a:ln w="0" cap="flat">
            <a:noFill/>
            <a:prstDash val="solid"/>
            <a:miter lim="0"/>
          </a:ln>
        </p:spPr>
        <p:txBody>
          <a:bodyPr vert="horz" wrap="square" lIns="0" tIns="0" rIns="0" bIns="0"/>
          <a:lstStyle/>
          <a:p>
            <a:pPr marL="1025525" algn="l" rtl="0" eaLnBrk="0" fontAlgn="auto">
              <a:lnSpc>
                <a:spcPct val="86000"/>
              </a:lnSpc>
              <a:buClrTx/>
              <a:buSzTx/>
              <a:buFontTx/>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High precision, good fit, natural and beautiful color, high edge integrity, and smooth margins, protecting the base tooth and avoiding fractures.</a:t>
            </a:r>
            <a:endPar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110"/>
          <p:cNvSpPr/>
          <p:nvPr/>
        </p:nvSpPr>
        <p:spPr>
          <a:xfrm>
            <a:off x="11447145" y="3959860"/>
            <a:ext cx="151384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44145" algn="l" rtl="0" eaLnBrk="0">
              <a:lnSpc>
                <a:spcPct val="87000"/>
              </a:lnSpc>
              <a:spcBef>
                <a:spcPts val="5"/>
              </a:spcBef>
            </a:pPr>
            <a:r>
              <a:rPr lang="en-US" sz="9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rPr>
              <a:t>Contraindications</a:t>
            </a:r>
            <a:endParaRPr sz="900" dirty="0">
              <a:latin typeface="微软雅黑" panose="020B0503020204020204" charset="-122"/>
              <a:ea typeface="微软雅黑" panose="020B0503020204020204" charset="-122"/>
              <a:cs typeface="微软雅黑" panose="020B0503020204020204" charset="-122"/>
            </a:endParaRPr>
          </a:p>
        </p:txBody>
      </p:sp>
      <p:sp>
        <p:nvSpPr>
          <p:cNvPr id="9" name="textbox 140"/>
          <p:cNvSpPr/>
          <p:nvPr/>
        </p:nvSpPr>
        <p:spPr>
          <a:xfrm>
            <a:off x="12094833" y="3960061"/>
            <a:ext cx="2735191" cy="287569"/>
          </a:xfrm>
          <a:prstGeom prst="rect">
            <a:avLst/>
          </a:prstGeom>
          <a:noFill/>
          <a:ln w="0" cap="flat">
            <a:noFill/>
            <a:prstDash val="solid"/>
            <a:miter lim="0"/>
          </a:ln>
        </p:spPr>
        <p:txBody>
          <a:bodyPr vert="horz" wrap="square" lIns="0" tIns="0" rIns="0" bIns="0"/>
          <a:lstStyle/>
          <a:p>
            <a:pPr marL="1025525" rtl="0" eaLnBrk="0">
              <a:lnSpc>
                <a:spcPct val="86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 suitable for crown or bridge restoration.</a:t>
            </a: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29000"/>
              </a:lnSpc>
            </a:pPr>
            <a:endParaRPr sz="200" dirty="0">
              <a:latin typeface="Arial" panose="020B0604020202020204"/>
              <a:ea typeface="Arial" panose="020B0604020202020204"/>
              <a:cs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 166"/>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168" name="rect 168"/>
          <p:cNvSpPr/>
          <p:nvPr/>
        </p:nvSpPr>
        <p:spPr>
          <a:xfrm>
            <a:off x="0" y="-166"/>
            <a:ext cx="15117914"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170" name="picture 170"/>
          <p:cNvPicPr>
            <a:picLocks noChangeAspect="1"/>
          </p:cNvPicPr>
          <p:nvPr/>
        </p:nvPicPr>
        <p:blipFill>
          <a:blip r:embed="rId1"/>
          <a:stretch>
            <a:fillRect/>
          </a:stretch>
        </p:blipFill>
        <p:spPr>
          <a:xfrm rot="21600000">
            <a:off x="0" y="3009"/>
            <a:ext cx="6045796" cy="5324995"/>
          </a:xfrm>
          <a:prstGeom prst="rect">
            <a:avLst/>
          </a:prstGeom>
        </p:spPr>
      </p:pic>
      <p:sp>
        <p:nvSpPr>
          <p:cNvPr id="174" name="textbox 174"/>
          <p:cNvSpPr/>
          <p:nvPr/>
        </p:nvSpPr>
        <p:spPr>
          <a:xfrm>
            <a:off x="9359900" y="2939314"/>
            <a:ext cx="1877060" cy="2921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1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Lithium Disilicate Glass Ceramic (Liechtenstein)</a:t>
            </a:r>
            <a:endParaRPr sz="1000" dirty="0">
              <a:latin typeface="Arial" panose="020B0604020202020204"/>
              <a:ea typeface="Arial" panose="020B0604020202020204"/>
              <a:cs typeface="Arial" panose="020B0604020202020204"/>
            </a:endParaRPr>
          </a:p>
          <a:p>
            <a:pPr algn="l" rtl="0" eaLnBrk="0">
              <a:lnSpc>
                <a:spcPct val="118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900" dirty="0">
              <a:latin typeface="微软雅黑" panose="020B0503020204020204" charset="-122"/>
              <a:ea typeface="微软雅黑" panose="020B0503020204020204" charset="-122"/>
              <a:cs typeface="微软雅黑" panose="020B0503020204020204" charset="-122"/>
            </a:endParaRPr>
          </a:p>
        </p:txBody>
      </p:sp>
      <p:sp>
        <p:nvSpPr>
          <p:cNvPr id="176" name="textbox 176"/>
          <p:cNvSpPr/>
          <p:nvPr/>
        </p:nvSpPr>
        <p:spPr>
          <a:xfrm>
            <a:off x="12777162" y="515236"/>
            <a:ext cx="1770379" cy="4000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950"/>
              </a:lnSpc>
            </a:pPr>
            <a:r>
              <a:rPr sz="4000" kern="0" spc="430" dirty="0">
                <a:solidFill>
                  <a:srgbClr val="DEDEDE">
                    <a:alpha val="100000"/>
                  </a:srgbClr>
                </a:solidFill>
                <a:latin typeface="Arial" panose="020B0604020202020204"/>
                <a:ea typeface="Arial" panose="020B0604020202020204"/>
                <a:cs typeface="Arial" panose="020B0604020202020204"/>
              </a:rPr>
              <a:t>E-max</a:t>
            </a:r>
            <a:endParaRPr sz="4000" dirty="0">
              <a:latin typeface="Arial" panose="020B0604020202020204"/>
              <a:ea typeface="Arial" panose="020B0604020202020204"/>
              <a:cs typeface="Arial" panose="020B0604020202020204"/>
            </a:endParaRPr>
          </a:p>
        </p:txBody>
      </p:sp>
      <p:sp>
        <p:nvSpPr>
          <p:cNvPr id="180" name="textbox 180"/>
          <p:cNvSpPr/>
          <p:nvPr/>
        </p:nvSpPr>
        <p:spPr>
          <a:xfrm>
            <a:off x="12095480" y="3383915"/>
            <a:ext cx="576580" cy="151765"/>
          </a:xfrm>
          <a:prstGeom prst="rect">
            <a:avLst/>
          </a:prstGeom>
          <a:noFill/>
          <a:ln w="0" cap="flat">
            <a:noFill/>
            <a:prstDash val="solid"/>
            <a:miter lim="0"/>
          </a:ln>
        </p:spPr>
        <p:txBody>
          <a:bodyPr vert="horz" wrap="square" lIns="0" tIns="0" rIns="0" bIns="0"/>
          <a:lstStyle/>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Veneer</a:t>
            </a:r>
            <a:r>
              <a:rPr lang="zh-CN" altLang="en-US" sz="900" kern="0" spc="2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92" name="textbox 192"/>
          <p:cNvSpPr/>
          <p:nvPr/>
        </p:nvSpPr>
        <p:spPr>
          <a:xfrm>
            <a:off x="11309157" y="2939314"/>
            <a:ext cx="775334" cy="230504"/>
          </a:xfrm>
          <a:prstGeom prst="rect">
            <a:avLst/>
          </a:prstGeom>
          <a:solidFill>
            <a:srgbClr val="89C1C2">
              <a:alpha val="97647"/>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6" name="group 6"/>
          <p:cNvGrpSpPr/>
          <p:nvPr/>
        </p:nvGrpSpPr>
        <p:grpSpPr>
          <a:xfrm rot="21600000">
            <a:off x="13782661" y="2932952"/>
            <a:ext cx="455421" cy="366718"/>
            <a:chOff x="0" y="0"/>
            <a:chExt cx="455421" cy="366718"/>
          </a:xfrm>
        </p:grpSpPr>
        <p:sp>
          <p:nvSpPr>
            <p:cNvPr id="194" name="path 194"/>
            <p:cNvSpPr/>
            <p:nvPr/>
          </p:nvSpPr>
          <p:spPr>
            <a:xfrm>
              <a:off x="0" y="169017"/>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196" name="path 196"/>
            <p:cNvSpPr/>
            <p:nvPr/>
          </p:nvSpPr>
          <p:spPr>
            <a:xfrm>
              <a:off x="51201" y="0"/>
              <a:ext cx="367551" cy="315048"/>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8" name="group 8"/>
          <p:cNvGrpSpPr/>
          <p:nvPr/>
        </p:nvGrpSpPr>
        <p:grpSpPr>
          <a:xfrm rot="21600000">
            <a:off x="12192915" y="2939314"/>
            <a:ext cx="391586" cy="387432"/>
            <a:chOff x="0" y="0"/>
            <a:chExt cx="391586" cy="387432"/>
          </a:xfrm>
        </p:grpSpPr>
        <p:sp>
          <p:nvSpPr>
            <p:cNvPr id="198" name="path 198"/>
            <p:cNvSpPr/>
            <p:nvPr/>
          </p:nvSpPr>
          <p:spPr>
            <a:xfrm>
              <a:off x="0" y="0"/>
              <a:ext cx="391400" cy="130454"/>
            </a:xfrm>
            <a:custGeom>
              <a:avLst/>
              <a:gdLst/>
              <a:ahLst/>
              <a:cxnLst/>
              <a:rect l="0" t="0" r="0" b="0"/>
              <a:pathLst>
                <a:path w="616" h="205">
                  <a:moveTo>
                    <a:pt x="606" y="0"/>
                  </a:moveTo>
                  <a:lnTo>
                    <a:pt x="10" y="0"/>
                  </a:lnTo>
                  <a:cubicBezTo>
                    <a:pt x="4" y="0"/>
                    <a:pt x="0" y="4"/>
                    <a:pt x="0" y="10"/>
                  </a:cubicBezTo>
                  <a:lnTo>
                    <a:pt x="0" y="195"/>
                  </a:lnTo>
                  <a:cubicBezTo>
                    <a:pt x="0" y="200"/>
                    <a:pt x="4" y="205"/>
                    <a:pt x="10" y="205"/>
                  </a:cubicBezTo>
                  <a:lnTo>
                    <a:pt x="328" y="205"/>
                  </a:lnTo>
                  <a:lnTo>
                    <a:pt x="328" y="184"/>
                  </a:lnTo>
                  <a:lnTo>
                    <a:pt x="318" y="184"/>
                  </a:lnTo>
                  <a:lnTo>
                    <a:pt x="318" y="112"/>
                  </a:lnTo>
                  <a:cubicBezTo>
                    <a:pt x="318" y="95"/>
                    <a:pt x="332" y="82"/>
                    <a:pt x="349" y="82"/>
                  </a:cubicBezTo>
                  <a:lnTo>
                    <a:pt x="369" y="82"/>
                  </a:lnTo>
                  <a:cubicBezTo>
                    <a:pt x="386" y="82"/>
                    <a:pt x="400" y="95"/>
                    <a:pt x="400" y="112"/>
                  </a:cubicBezTo>
                  <a:lnTo>
                    <a:pt x="400" y="143"/>
                  </a:lnTo>
                  <a:lnTo>
                    <a:pt x="421" y="143"/>
                  </a:lnTo>
                  <a:lnTo>
                    <a:pt x="421" y="112"/>
                  </a:lnTo>
                  <a:cubicBezTo>
                    <a:pt x="421" y="95"/>
                    <a:pt x="434" y="82"/>
                    <a:pt x="451" y="82"/>
                  </a:cubicBezTo>
                  <a:lnTo>
                    <a:pt x="472" y="82"/>
                  </a:lnTo>
                  <a:cubicBezTo>
                    <a:pt x="489" y="82"/>
                    <a:pt x="503" y="95"/>
                    <a:pt x="503" y="112"/>
                  </a:cubicBezTo>
                  <a:lnTo>
                    <a:pt x="503" y="184"/>
                  </a:lnTo>
                  <a:lnTo>
                    <a:pt x="493" y="184"/>
                  </a:lnTo>
                  <a:lnTo>
                    <a:pt x="493" y="205"/>
                  </a:lnTo>
                  <a:lnTo>
                    <a:pt x="606" y="205"/>
                  </a:lnTo>
                  <a:cubicBezTo>
                    <a:pt x="611" y="205"/>
                    <a:pt x="616" y="200"/>
                    <a:pt x="616" y="195"/>
                  </a:cubicBezTo>
                  <a:lnTo>
                    <a:pt x="616" y="10"/>
                  </a:lnTo>
                  <a:cubicBezTo>
                    <a:pt x="616" y="4"/>
                    <a:pt x="611" y="0"/>
                    <a:pt x="606" y="0"/>
                  </a:cubicBezTo>
                  <a:moveTo>
                    <a:pt x="102" y="195"/>
                  </a:moveTo>
                  <a:lnTo>
                    <a:pt x="20" y="195"/>
                  </a:lnTo>
                  <a:lnTo>
                    <a:pt x="20" y="118"/>
                  </a:lnTo>
                  <a:cubicBezTo>
                    <a:pt x="20" y="103"/>
                    <a:pt x="32" y="92"/>
                    <a:pt x="46" y="92"/>
                  </a:cubicBezTo>
                  <a:lnTo>
                    <a:pt x="66" y="92"/>
                  </a:lnTo>
                  <a:cubicBezTo>
                    <a:pt x="80" y="92"/>
                    <a:pt x="92" y="103"/>
                    <a:pt x="92" y="118"/>
                  </a:cubicBezTo>
                  <a:lnTo>
                    <a:pt x="92" y="195"/>
                  </a:lnTo>
                  <a:lnTo>
                    <a:pt x="102" y="195"/>
                  </a:lnTo>
                  <a:close/>
                  <a:moveTo>
                    <a:pt x="205" y="195"/>
                  </a:moveTo>
                  <a:lnTo>
                    <a:pt x="112" y="195"/>
                  </a:lnTo>
                  <a:lnTo>
                    <a:pt x="112" y="123"/>
                  </a:lnTo>
                  <a:cubicBezTo>
                    <a:pt x="112" y="106"/>
                    <a:pt x="126" y="92"/>
                    <a:pt x="143" y="92"/>
                  </a:cubicBezTo>
                  <a:lnTo>
                    <a:pt x="164" y="92"/>
                  </a:lnTo>
                  <a:cubicBezTo>
                    <a:pt x="181" y="92"/>
                    <a:pt x="195" y="106"/>
                    <a:pt x="195" y="123"/>
                  </a:cubicBezTo>
                  <a:lnTo>
                    <a:pt x="195" y="195"/>
                  </a:lnTo>
                  <a:lnTo>
                    <a:pt x="205" y="195"/>
                  </a:lnTo>
                  <a:close/>
                  <a:moveTo>
                    <a:pt x="308" y="195"/>
                  </a:moveTo>
                  <a:lnTo>
                    <a:pt x="225" y="195"/>
                  </a:lnTo>
                  <a:lnTo>
                    <a:pt x="225" y="123"/>
                  </a:lnTo>
                  <a:cubicBezTo>
                    <a:pt x="225" y="106"/>
                    <a:pt x="239" y="92"/>
                    <a:pt x="256" y="92"/>
                  </a:cubicBezTo>
                  <a:lnTo>
                    <a:pt x="277" y="92"/>
                  </a:lnTo>
                  <a:cubicBezTo>
                    <a:pt x="294" y="92"/>
                    <a:pt x="308" y="106"/>
                    <a:pt x="308" y="123"/>
                  </a:cubicBezTo>
                  <a:lnTo>
                    <a:pt x="308" y="195"/>
                  </a:lnTo>
                  <a:close/>
                  <a:moveTo>
                    <a:pt x="606" y="195"/>
                  </a:moveTo>
                  <a:lnTo>
                    <a:pt x="534" y="195"/>
                  </a:lnTo>
                  <a:lnTo>
                    <a:pt x="534" y="118"/>
                  </a:lnTo>
                  <a:cubicBezTo>
                    <a:pt x="534" y="103"/>
                    <a:pt x="545" y="92"/>
                    <a:pt x="559" y="92"/>
                  </a:cubicBezTo>
                  <a:lnTo>
                    <a:pt x="580" y="92"/>
                  </a:lnTo>
                  <a:cubicBezTo>
                    <a:pt x="594" y="92"/>
                    <a:pt x="606" y="103"/>
                    <a:pt x="606" y="118"/>
                  </a:cubicBezTo>
                  <a:lnTo>
                    <a:pt x="606" y="195"/>
                  </a:lnTo>
                  <a:close/>
                  <a:moveTo>
                    <a:pt x="606" y="79"/>
                  </a:moveTo>
                  <a:cubicBezTo>
                    <a:pt x="598" y="74"/>
                    <a:pt x="589" y="71"/>
                    <a:pt x="580" y="71"/>
                  </a:cubicBezTo>
                  <a:lnTo>
                    <a:pt x="580" y="71"/>
                  </a:lnTo>
                  <a:lnTo>
                    <a:pt x="559" y="71"/>
                  </a:lnTo>
                  <a:cubicBezTo>
                    <a:pt x="545" y="71"/>
                    <a:pt x="531" y="79"/>
                    <a:pt x="522" y="91"/>
                  </a:cubicBezTo>
                  <a:cubicBezTo>
                    <a:pt x="514" y="73"/>
                    <a:pt x="496" y="61"/>
                    <a:pt x="476" y="61"/>
                  </a:cubicBezTo>
                  <a:cubicBezTo>
                    <a:pt x="475" y="61"/>
                    <a:pt x="473" y="61"/>
                    <a:pt x="472" y="61"/>
                  </a:cubicBezTo>
                  <a:lnTo>
                    <a:pt x="451" y="61"/>
                  </a:lnTo>
                  <a:cubicBezTo>
                    <a:pt x="435" y="61"/>
                    <a:pt x="420" y="69"/>
                    <a:pt x="410" y="82"/>
                  </a:cubicBezTo>
                  <a:cubicBezTo>
                    <a:pt x="401" y="69"/>
                    <a:pt x="386" y="61"/>
                    <a:pt x="369" y="61"/>
                  </a:cubicBezTo>
                  <a:lnTo>
                    <a:pt x="349" y="61"/>
                  </a:lnTo>
                  <a:cubicBezTo>
                    <a:pt x="333" y="61"/>
                    <a:pt x="317" y="69"/>
                    <a:pt x="308" y="82"/>
                  </a:cubicBezTo>
                  <a:cubicBezTo>
                    <a:pt x="298" y="69"/>
                    <a:pt x="283" y="61"/>
                    <a:pt x="267" y="61"/>
                  </a:cubicBezTo>
                  <a:lnTo>
                    <a:pt x="246" y="61"/>
                  </a:lnTo>
                  <a:cubicBezTo>
                    <a:pt x="230" y="61"/>
                    <a:pt x="215" y="69"/>
                    <a:pt x="205" y="82"/>
                  </a:cubicBezTo>
                  <a:cubicBezTo>
                    <a:pt x="195" y="69"/>
                    <a:pt x="180" y="61"/>
                    <a:pt x="164" y="61"/>
                  </a:cubicBezTo>
                  <a:lnTo>
                    <a:pt x="143" y="61"/>
                  </a:lnTo>
                  <a:cubicBezTo>
                    <a:pt x="128" y="61"/>
                    <a:pt x="113" y="68"/>
                    <a:pt x="104" y="80"/>
                  </a:cubicBezTo>
                  <a:cubicBezTo>
                    <a:pt x="95" y="68"/>
                    <a:pt x="81" y="61"/>
                    <a:pt x="66" y="61"/>
                  </a:cubicBezTo>
                  <a:lnTo>
                    <a:pt x="46" y="61"/>
                  </a:lnTo>
                  <a:lnTo>
                    <a:pt x="46" y="61"/>
                  </a:lnTo>
                  <a:cubicBezTo>
                    <a:pt x="37" y="61"/>
                    <a:pt x="28" y="64"/>
                    <a:pt x="20" y="69"/>
                  </a:cubicBezTo>
                  <a:lnTo>
                    <a:pt x="20" y="20"/>
                  </a:lnTo>
                  <a:lnTo>
                    <a:pt x="595" y="20"/>
                  </a:lnTo>
                  <a:lnTo>
                    <a:pt x="595" y="69"/>
                  </a:lnTo>
                  <a:lnTo>
                    <a:pt x="606" y="79"/>
                  </a:lnTo>
                  <a:close/>
                </a:path>
              </a:pathLst>
            </a:custGeom>
            <a:solidFill>
              <a:srgbClr val="DEDEDE">
                <a:alpha val="100000"/>
              </a:srgbClr>
            </a:solidFill>
            <a:ln w="0" cap="flat">
              <a:noFill/>
              <a:prstDash val="solid"/>
              <a:miter lim="0"/>
            </a:ln>
          </p:spPr>
          <p:txBody>
            <a:bodyPr rtlCol="0"/>
            <a:lstStyle/>
            <a:p>
              <a:pPr algn="ctr"/>
              <a:endParaRPr lang="zh-CN" altLang="en-US"/>
            </a:p>
          </p:txBody>
        </p:sp>
        <p:sp>
          <p:nvSpPr>
            <p:cNvPr id="200" name="path 200"/>
            <p:cNvSpPr/>
            <p:nvPr/>
          </p:nvSpPr>
          <p:spPr>
            <a:xfrm>
              <a:off x="221800" y="104362"/>
              <a:ext cx="169785" cy="283070"/>
            </a:xfrm>
            <a:custGeom>
              <a:avLst/>
              <a:gdLst/>
              <a:ahLst/>
              <a:cxnLst/>
              <a:rect l="0" t="0" r="0" b="0"/>
              <a:pathLst>
                <a:path w="267" h="445">
                  <a:moveTo>
                    <a:pt x="112" y="102"/>
                  </a:moveTo>
                  <a:lnTo>
                    <a:pt x="78" y="102"/>
                  </a:lnTo>
                  <a:lnTo>
                    <a:pt x="67" y="82"/>
                  </a:lnTo>
                  <a:lnTo>
                    <a:pt x="137" y="82"/>
                  </a:lnTo>
                  <a:lnTo>
                    <a:pt x="249" y="271"/>
                  </a:lnTo>
                  <a:lnTo>
                    <a:pt x="267" y="261"/>
                  </a:lnTo>
                  <a:lnTo>
                    <a:pt x="152" y="66"/>
                  </a:lnTo>
                  <a:cubicBezTo>
                    <a:pt x="150" y="63"/>
                    <a:pt x="147" y="61"/>
                    <a:pt x="143" y="61"/>
                  </a:cubicBezTo>
                  <a:lnTo>
                    <a:pt x="123" y="61"/>
                  </a:lnTo>
                  <a:lnTo>
                    <a:pt x="123" y="51"/>
                  </a:lnTo>
                  <a:cubicBezTo>
                    <a:pt x="123" y="23"/>
                    <a:pt x="100" y="0"/>
                    <a:pt x="71" y="0"/>
                  </a:cubicBezTo>
                  <a:lnTo>
                    <a:pt x="51" y="0"/>
                  </a:lnTo>
                  <a:cubicBezTo>
                    <a:pt x="22" y="0"/>
                    <a:pt x="0" y="23"/>
                    <a:pt x="0" y="51"/>
                  </a:cubicBezTo>
                  <a:lnTo>
                    <a:pt x="0" y="154"/>
                  </a:lnTo>
                  <a:cubicBezTo>
                    <a:pt x="0" y="159"/>
                    <a:pt x="4" y="164"/>
                    <a:pt x="10" y="164"/>
                  </a:cubicBezTo>
                  <a:lnTo>
                    <a:pt x="75" y="164"/>
                  </a:lnTo>
                  <a:lnTo>
                    <a:pt x="195" y="445"/>
                  </a:lnTo>
                  <a:lnTo>
                    <a:pt x="214" y="437"/>
                  </a:lnTo>
                  <a:lnTo>
                    <a:pt x="97" y="164"/>
                  </a:lnTo>
                  <a:lnTo>
                    <a:pt x="112" y="164"/>
                  </a:lnTo>
                  <a:cubicBezTo>
                    <a:pt x="117" y="164"/>
                    <a:pt x="122" y="160"/>
                    <a:pt x="122" y="155"/>
                  </a:cubicBezTo>
                  <a:lnTo>
                    <a:pt x="246" y="401"/>
                  </a:lnTo>
                  <a:lnTo>
                    <a:pt x="265" y="392"/>
                  </a:lnTo>
                  <a:lnTo>
                    <a:pt x="122" y="108"/>
                  </a:lnTo>
                  <a:cubicBezTo>
                    <a:pt x="120" y="104"/>
                    <a:pt x="116" y="102"/>
                    <a:pt x="112" y="102"/>
                  </a:cubicBezTo>
                  <a:lnTo>
                    <a:pt x="112" y="102"/>
                  </a:ln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10" name="group 10"/>
          <p:cNvGrpSpPr/>
          <p:nvPr/>
        </p:nvGrpSpPr>
        <p:grpSpPr>
          <a:xfrm rot="21600000">
            <a:off x="12779626" y="2939315"/>
            <a:ext cx="318909" cy="385178"/>
            <a:chOff x="0" y="0"/>
            <a:chExt cx="318909" cy="385178"/>
          </a:xfrm>
        </p:grpSpPr>
        <p:sp>
          <p:nvSpPr>
            <p:cNvPr id="202" name="path 202"/>
            <p:cNvSpPr/>
            <p:nvPr/>
          </p:nvSpPr>
          <p:spPr>
            <a:xfrm>
              <a:off x="0" y="0"/>
              <a:ext cx="318909" cy="385178"/>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lnTo>
                    <a:pt x="321" y="606"/>
                  </a:lnTo>
                  <a:close/>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5"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6"/>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04" name="path 204"/>
            <p:cNvSpPr/>
            <p:nvPr/>
          </p:nvSpPr>
          <p:spPr>
            <a:xfrm>
              <a:off x="134893" y="20387"/>
              <a:ext cx="51917"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lnTo>
                    <a:pt x="0" y="40"/>
                  </a:lnTo>
                  <a:close/>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12" name="group 12"/>
          <p:cNvGrpSpPr/>
          <p:nvPr/>
        </p:nvGrpSpPr>
        <p:grpSpPr>
          <a:xfrm rot="21600000">
            <a:off x="13287544" y="2937881"/>
            <a:ext cx="306934" cy="395733"/>
            <a:chOff x="0" y="0"/>
            <a:chExt cx="306934" cy="395733"/>
          </a:xfrm>
        </p:grpSpPr>
        <p:sp>
          <p:nvSpPr>
            <p:cNvPr id="206" name="path 206"/>
            <p:cNvSpPr/>
            <p:nvPr/>
          </p:nvSpPr>
          <p:spPr>
            <a:xfrm>
              <a:off x="39051" y="67708"/>
              <a:ext cx="232812" cy="328025"/>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1"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08" name="path 208"/>
            <p:cNvSpPr/>
            <p:nvPr/>
          </p:nvSpPr>
          <p:spPr>
            <a:xfrm>
              <a:off x="0" y="0"/>
              <a:ext cx="306934" cy="172339"/>
            </a:xfrm>
            <a:custGeom>
              <a:avLst/>
              <a:gdLst/>
              <a:ahLst/>
              <a:cxnLst/>
              <a:rect l="0" t="0" r="0" b="0"/>
              <a:pathLst>
                <a:path w="483" h="271">
                  <a:moveTo>
                    <a:pt x="49" y="270"/>
                  </a:moveTo>
                  <a:cubicBezTo>
                    <a:pt x="49" y="270"/>
                    <a:pt x="-49" y="79"/>
                    <a:pt x="64" y="25"/>
                  </a:cubicBezTo>
                  <a:cubicBezTo>
                    <a:pt x="64" y="25"/>
                    <a:pt x="102" y="2"/>
                    <a:pt x="128" y="2"/>
                  </a:cubicBezTo>
                  <a:cubicBezTo>
                    <a:pt x="128"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210" name="textbox 210"/>
          <p:cNvSpPr/>
          <p:nvPr/>
        </p:nvSpPr>
        <p:spPr>
          <a:xfrm>
            <a:off x="12887925" y="4464322"/>
            <a:ext cx="1363731" cy="18859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Cannot make a cantilever bridge.</a:t>
            </a:r>
            <a:endParaRPr lang="zh-CN" alt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2" name="textbox 212"/>
          <p:cNvSpPr/>
          <p:nvPr/>
        </p:nvSpPr>
        <p:spPr>
          <a:xfrm>
            <a:off x="14240043" y="4849487"/>
            <a:ext cx="362584"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34128" y="1066216"/>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E.max</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is derived from the pressed ceramic system of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Ivoclar</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Vivadent</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It is renowned for its innovative lithium disilicate glass-ceramic (LS2) blocks and pressing technology.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E.max</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has a unique translucency effect, and its anterior aesthetic restorations have been clinically validated for many years and recognized by dentists worldwide. With the development of digital dentistry,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E.max</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offers high-strength and durable IPS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e.max</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CAD blocks, which have been widely applied and clinically validated over the long term.</a:t>
            </a: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textbox 210"/>
          <p:cNvSpPr/>
          <p:nvPr/>
        </p:nvSpPr>
        <p:spPr>
          <a:xfrm>
            <a:off x="12112625" y="3794760"/>
            <a:ext cx="2438400" cy="29210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fabricate a 3-unit bridge. The bridge extends to the farthest to the 5th tooth position, with only one missing unit.</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06"/>
          <p:cNvSpPr/>
          <p:nvPr/>
        </p:nvSpPr>
        <p:spPr>
          <a:xfrm>
            <a:off x="8334128" y="3959860"/>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4" name="textbox 108"/>
          <p:cNvSpPr/>
          <p:nvPr/>
        </p:nvSpPr>
        <p:spPr>
          <a:xfrm>
            <a:off x="8334128" y="4504055"/>
            <a:ext cx="96139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7" name="textbox 112"/>
          <p:cNvSpPr/>
          <p:nvPr/>
        </p:nvSpPr>
        <p:spPr>
          <a:xfrm>
            <a:off x="8334128"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9" name="textbox 114"/>
          <p:cNvSpPr/>
          <p:nvPr/>
        </p:nvSpPr>
        <p:spPr>
          <a:xfrm>
            <a:off x="8334128"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11" name="textbox 110"/>
          <p:cNvSpPr/>
          <p:nvPr/>
        </p:nvSpPr>
        <p:spPr>
          <a:xfrm>
            <a:off x="11309157" y="4481830"/>
            <a:ext cx="140208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44145" algn="l" rtl="0" eaLnBrk="0">
              <a:lnSpc>
                <a:spcPct val="87000"/>
              </a:lnSpc>
              <a:spcBef>
                <a:spcPts val="5"/>
              </a:spcBef>
            </a:pPr>
            <a:r>
              <a:rPr lang="en-US" sz="900" kern="0" spc="120" dirty="0">
                <a:solidFill>
                  <a:srgbClr val="1A1A19">
                    <a:alpha val="100000"/>
                  </a:srgbClr>
                </a:solidFill>
                <a:latin typeface="微软雅黑" panose="020B0503020204020204" charset="-122"/>
                <a:ea typeface="微软雅黑" panose="020B0503020204020204" charset="-122"/>
                <a:cs typeface="微软雅黑" panose="020B0503020204020204" charset="-122"/>
              </a:rPr>
              <a:t>Contraindications</a:t>
            </a:r>
            <a:endParaRPr sz="900" dirty="0">
              <a:latin typeface="微软雅黑" panose="020B0503020204020204" charset="-122"/>
              <a:ea typeface="微软雅黑" panose="020B0503020204020204" charset="-122"/>
              <a:cs typeface="微软雅黑" panose="020B0503020204020204" charset="-122"/>
            </a:endParaRPr>
          </a:p>
        </p:txBody>
      </p:sp>
      <p:sp>
        <p:nvSpPr>
          <p:cNvPr id="13" name="textbox 180"/>
          <p:cNvSpPr/>
          <p:nvPr/>
        </p:nvSpPr>
        <p:spPr>
          <a:xfrm>
            <a:off x="12814935" y="3383915"/>
            <a:ext cx="815975" cy="15113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4" name="textbox 180"/>
          <p:cNvSpPr/>
          <p:nvPr/>
        </p:nvSpPr>
        <p:spPr>
          <a:xfrm>
            <a:off x="13607415" y="3383915"/>
            <a:ext cx="721360" cy="137160"/>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3175615" y="3383915"/>
            <a:ext cx="566420" cy="191135"/>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74"/>
          <p:cNvSpPr/>
          <p:nvPr/>
        </p:nvSpPr>
        <p:spPr>
          <a:xfrm>
            <a:off x="9359900" y="3463945"/>
            <a:ext cx="1226185" cy="33020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Arial" panose="020B0604020202020204"/>
              <a:ea typeface="Arial" panose="020B0604020202020204"/>
              <a:cs typeface="Arial" panose="020B0604020202020204"/>
            </a:endParaRPr>
          </a:p>
          <a:p>
            <a:pPr algn="l" rtl="0" eaLnBrk="0">
              <a:lnSpc>
                <a:spcPct val="124000"/>
              </a:lnSpc>
            </a:pPr>
            <a:r>
              <a:rPr sz="800" kern="0" spc="240" dirty="0">
                <a:solidFill>
                  <a:srgbClr val="DEDEDE">
                    <a:alpha val="100000"/>
                  </a:srgbClr>
                </a:solidFill>
                <a:latin typeface="Arial" panose="020B0604020202020204"/>
                <a:ea typeface="Arial" panose="020B0604020202020204"/>
                <a:cs typeface="Arial" panose="020B0604020202020204"/>
              </a:rPr>
              <a:t>360-400Mpa</a:t>
            </a:r>
            <a:endParaRPr sz="8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18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sz="900" dirty="0">
              <a:latin typeface="微软雅黑" panose="020B0503020204020204" charset="-122"/>
              <a:ea typeface="微软雅黑" panose="020B0503020204020204" charset="-122"/>
              <a:cs typeface="微软雅黑" panose="020B0503020204020204" charset="-122"/>
            </a:endParaRPr>
          </a:p>
        </p:txBody>
      </p:sp>
      <p:sp>
        <p:nvSpPr>
          <p:cNvPr id="17" name="textbox 174"/>
          <p:cNvSpPr/>
          <p:nvPr/>
        </p:nvSpPr>
        <p:spPr>
          <a:xfrm>
            <a:off x="9359900" y="4464050"/>
            <a:ext cx="1450975" cy="421005"/>
          </a:xfrm>
          <a:prstGeom prst="rect">
            <a:avLst/>
          </a:prstGeom>
          <a:noFill/>
          <a:ln w="0" cap="flat">
            <a:noFill/>
            <a:prstDash val="solid"/>
            <a:miter lim="0"/>
          </a:ln>
        </p:spPr>
        <p:txBody>
          <a:bodyPr vert="horz" wrap="square" lIns="0" tIns="0" rIns="0" bIns="0"/>
          <a:p>
            <a:pPr algn="l" rtl="0" eaLnBrk="0">
              <a:lnSpc>
                <a:spcPct val="117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High aesthetic and     </a:t>
            </a:r>
            <a:endPar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optical effects</a:t>
            </a:r>
            <a:endParaRPr sz="900" dirty="0">
              <a:latin typeface="微软雅黑" panose="020B0503020204020204" charset="-122"/>
              <a:ea typeface="微软雅黑" panose="020B0503020204020204" charset="-122"/>
              <a:cs typeface="微软雅黑" panose="020B0503020204020204" charset="-122"/>
            </a:endParaRPr>
          </a:p>
        </p:txBody>
      </p:sp>
      <p:sp>
        <p:nvSpPr>
          <p:cNvPr id="18" name="textbox 174"/>
          <p:cNvSpPr/>
          <p:nvPr/>
        </p:nvSpPr>
        <p:spPr>
          <a:xfrm>
            <a:off x="9359900" y="3959860"/>
            <a:ext cx="1751330" cy="275590"/>
          </a:xfrm>
          <a:prstGeom prst="rect">
            <a:avLst/>
          </a:prstGeom>
          <a:noFill/>
          <a:ln w="0" cap="flat">
            <a:noFill/>
            <a:prstDash val="solid"/>
            <a:miter lim="0"/>
          </a:ln>
        </p:spPr>
        <p:txBody>
          <a:bodyPr vert="horz" wrap="square" lIns="0" tIns="0" rIns="0" bIns="0"/>
          <a:p>
            <a:pPr algn="l" rtl="0" eaLnBrk="0">
              <a:lnSpc>
                <a:spcPct val="124000"/>
              </a:lnSpc>
            </a:pPr>
            <a:r>
              <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20 base crown colors</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r>
              <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9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 214"/>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216" name="rect 216"/>
          <p:cNvSpPr/>
          <p:nvPr/>
        </p:nvSpPr>
        <p:spPr>
          <a:xfrm>
            <a:off x="0" y="6018"/>
            <a:ext cx="15117914" cy="5324995"/>
          </a:xfrm>
          <a:prstGeom prst="rect">
            <a:avLst/>
          </a:prstGeom>
          <a:solidFill>
            <a:srgbClr val="1A1A19">
              <a:alpha val="100000"/>
            </a:srgbClr>
          </a:solidFill>
          <a:ln w="0" cap="flat">
            <a:noFill/>
            <a:prstDash val="solid"/>
            <a:miter lim="0"/>
          </a:ln>
        </p:spPr>
        <p:txBody>
          <a:bodyPr rtlCol="0"/>
          <a:lstStyle/>
          <a:p>
            <a:pPr algn="ctr"/>
            <a:endParaRPr lang="zh-CN" altLang="en-US" dirty="0"/>
          </a:p>
        </p:txBody>
      </p:sp>
      <p:sp>
        <p:nvSpPr>
          <p:cNvPr id="222" name="textbox 222"/>
          <p:cNvSpPr/>
          <p:nvPr/>
        </p:nvSpPr>
        <p:spPr>
          <a:xfrm>
            <a:off x="9394190" y="2981325"/>
            <a:ext cx="1881862" cy="118681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86000"/>
              </a:lnSpc>
            </a:pPr>
            <a:r>
              <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 (Germany)</a:t>
            </a:r>
            <a:endPar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6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16000"/>
              </a:lnSpc>
            </a:pPr>
            <a:endParaRPr sz="200" dirty="0">
              <a:latin typeface="Arial" panose="020B0604020202020204"/>
              <a:ea typeface="Arial" panose="020B0604020202020204"/>
              <a:cs typeface="Arial" panose="020B0604020202020204"/>
            </a:endParaRPr>
          </a:p>
          <a:p>
            <a:pPr marL="12700" algn="l" rtl="0" eaLnBrk="0">
              <a:lnSpc>
                <a:spcPct val="89000"/>
              </a:lnSpc>
              <a:spcBef>
                <a:spcPts val="0"/>
              </a:spcBef>
            </a:pPr>
            <a:endPar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0"/>
              </a:spcBef>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After staining, there are 26 shades of base crowns</a:t>
            </a:r>
            <a:endParaRPr sz="900" dirty="0">
              <a:latin typeface="微软雅黑" panose="020B0503020204020204" charset="-122"/>
              <a:ea typeface="微软雅黑" panose="020B0503020204020204" charset="-122"/>
              <a:cs typeface="微软雅黑" panose="020B0503020204020204" charset="-122"/>
            </a:endParaRPr>
          </a:p>
        </p:txBody>
      </p:sp>
      <p:sp>
        <p:nvSpPr>
          <p:cNvPr id="224" name="textbox 224"/>
          <p:cNvSpPr/>
          <p:nvPr/>
        </p:nvSpPr>
        <p:spPr>
          <a:xfrm>
            <a:off x="10684510" y="478534"/>
            <a:ext cx="3819634" cy="45974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290" dirty="0">
                <a:solidFill>
                  <a:srgbClr val="DEDEDE">
                    <a:alpha val="100000"/>
                  </a:srgbClr>
                </a:solidFill>
                <a:latin typeface="微软雅黑" panose="020B0503020204020204" charset="-122"/>
                <a:ea typeface="微软雅黑" panose="020B0503020204020204" charset="-122"/>
                <a:cs typeface="微软雅黑" panose="020B0503020204020204" charset="-122"/>
              </a:rPr>
              <a:t>Sirona Zirconia</a:t>
            </a:r>
            <a:endParaRPr sz="3400" dirty="0">
              <a:latin typeface="微软雅黑" panose="020B0503020204020204" charset="-122"/>
              <a:ea typeface="微软雅黑" panose="020B0503020204020204" charset="-122"/>
              <a:cs typeface="微软雅黑" panose="020B0503020204020204" charset="-122"/>
            </a:endParaRPr>
          </a:p>
        </p:txBody>
      </p:sp>
      <p:sp>
        <p:nvSpPr>
          <p:cNvPr id="240" name="textbox 240"/>
          <p:cNvSpPr/>
          <p:nvPr/>
        </p:nvSpPr>
        <p:spPr>
          <a:xfrm>
            <a:off x="11545416"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14" name="group 14"/>
          <p:cNvGrpSpPr/>
          <p:nvPr/>
        </p:nvGrpSpPr>
        <p:grpSpPr>
          <a:xfrm rot="21600000">
            <a:off x="12979376" y="2932952"/>
            <a:ext cx="455421" cy="366718"/>
            <a:chOff x="0" y="0"/>
            <a:chExt cx="455421" cy="366718"/>
          </a:xfrm>
        </p:grpSpPr>
        <p:sp>
          <p:nvSpPr>
            <p:cNvPr id="242" name="path 242"/>
            <p:cNvSpPr/>
            <p:nvPr/>
          </p:nvSpPr>
          <p:spPr>
            <a:xfrm>
              <a:off x="0" y="169017"/>
              <a:ext cx="455421"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44" name="path 244"/>
            <p:cNvSpPr/>
            <p:nvPr/>
          </p:nvSpPr>
          <p:spPr>
            <a:xfrm>
              <a:off x="51206" y="0"/>
              <a:ext cx="367550" cy="315048"/>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16" name="group 16"/>
          <p:cNvGrpSpPr/>
          <p:nvPr/>
        </p:nvGrpSpPr>
        <p:grpSpPr>
          <a:xfrm rot="21600000">
            <a:off x="13524719" y="2939315"/>
            <a:ext cx="318909" cy="385178"/>
            <a:chOff x="0" y="0"/>
            <a:chExt cx="318909" cy="385178"/>
          </a:xfrm>
        </p:grpSpPr>
        <p:sp>
          <p:nvSpPr>
            <p:cNvPr id="246" name="path 246"/>
            <p:cNvSpPr/>
            <p:nvPr/>
          </p:nvSpPr>
          <p:spPr>
            <a:xfrm>
              <a:off x="0" y="0"/>
              <a:ext cx="318909" cy="385178"/>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5" y="258"/>
                  </a:cubicBezTo>
                  <a:lnTo>
                    <a:pt x="72" y="305"/>
                  </a:lnTo>
                  <a:cubicBezTo>
                    <a:pt x="86" y="329"/>
                    <a:pt x="94" y="355"/>
                    <a:pt x="97" y="381"/>
                  </a:cubicBezTo>
                  <a:cubicBezTo>
                    <a:pt x="102" y="438"/>
                    <a:pt x="119" y="495"/>
                    <a:pt x="148" y="545"/>
                  </a:cubicBezTo>
                  <a:lnTo>
                    <a:pt x="165" y="576"/>
                  </a:lnTo>
                  <a:cubicBezTo>
                    <a:pt x="168" y="581"/>
                    <a:pt x="172" y="583"/>
                    <a:pt x="178" y="583"/>
                  </a:cubicBezTo>
                  <a:cubicBezTo>
                    <a:pt x="186" y="583"/>
                    <a:pt x="192" y="577"/>
                    <a:pt x="192" y="569"/>
                  </a:cubicBezTo>
                  <a:lnTo>
                    <a:pt x="192" y="518"/>
                  </a:lnTo>
                  <a:cubicBezTo>
                    <a:pt x="192" y="494"/>
                    <a:pt x="197" y="470"/>
                    <a:pt x="204" y="447"/>
                  </a:cubicBezTo>
                  <a:lnTo>
                    <a:pt x="211" y="426"/>
                  </a:lnTo>
                  <a:cubicBezTo>
                    <a:pt x="218"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48" name="path 248"/>
            <p:cNvSpPr/>
            <p:nvPr/>
          </p:nvSpPr>
          <p:spPr>
            <a:xfrm>
              <a:off x="134892" y="20387"/>
              <a:ext cx="51905"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lnTo>
                    <a:pt x="0" y="40"/>
                  </a:lnTo>
                  <a:close/>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18" name="group 18"/>
          <p:cNvGrpSpPr/>
          <p:nvPr/>
        </p:nvGrpSpPr>
        <p:grpSpPr>
          <a:xfrm rot="21600000">
            <a:off x="12516979" y="2937881"/>
            <a:ext cx="306932" cy="395733"/>
            <a:chOff x="0" y="0"/>
            <a:chExt cx="306932" cy="395733"/>
          </a:xfrm>
        </p:grpSpPr>
        <p:sp>
          <p:nvSpPr>
            <p:cNvPr id="250" name="path 250"/>
            <p:cNvSpPr/>
            <p:nvPr/>
          </p:nvSpPr>
          <p:spPr>
            <a:xfrm>
              <a:off x="39045" y="67708"/>
              <a:ext cx="232806" cy="328025"/>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2"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52" name="path 252"/>
            <p:cNvSpPr/>
            <p:nvPr/>
          </p:nvSpPr>
          <p:spPr>
            <a:xfrm>
              <a:off x="0" y="0"/>
              <a:ext cx="306932" cy="172339"/>
            </a:xfrm>
            <a:custGeom>
              <a:avLst/>
              <a:gdLst/>
              <a:ahLst/>
              <a:cxnLst/>
              <a:rect l="0" t="0" r="0" b="0"/>
              <a:pathLst>
                <a:path w="483" h="271">
                  <a:moveTo>
                    <a:pt x="49" y="270"/>
                  </a:moveTo>
                  <a:cubicBezTo>
                    <a:pt x="49" y="270"/>
                    <a:pt x="-49" y="79"/>
                    <a:pt x="64" y="25"/>
                  </a:cubicBezTo>
                  <a:cubicBezTo>
                    <a:pt x="64" y="25"/>
                    <a:pt x="102" y="2"/>
                    <a:pt x="127" y="2"/>
                  </a:cubicBezTo>
                  <a:cubicBezTo>
                    <a:pt x="127"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254" name="path 254"/>
          <p:cNvSpPr/>
          <p:nvPr/>
        </p:nvSpPr>
        <p:spPr>
          <a:xfrm>
            <a:off x="14112992" y="2939307"/>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7"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1"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256" name="textbox 256"/>
          <p:cNvSpPr/>
          <p:nvPr/>
        </p:nvSpPr>
        <p:spPr>
          <a:xfrm>
            <a:off x="14179351" y="4849487"/>
            <a:ext cx="359409"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05</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34128" y="995635"/>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Sirona (</a:t>
            </a:r>
            <a:r>
              <a:rPr lang="en-US"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Incoris</a:t>
            </a: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 is a prestigious product under Dentsply Sirona, imported from Germany using high-quality materials. It features a global independent anti-counterfeiting verification system. Sirona is dedicated to the research, development, and production of digital solutions for oral care, continually updating and upgrading its processes from raw materials to digital equipment to comprehensive systems for dental prosthetics, ensuring safety, speed, and high quality. This fully meets the clinical needs of doctors and the diagnostic and treatment needs of patients.</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210"/>
          <p:cNvSpPr/>
          <p:nvPr/>
        </p:nvSpPr>
        <p:spPr>
          <a:xfrm>
            <a:off x="12167870" y="3888105"/>
            <a:ext cx="2510155" cy="77152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porcelain fused to metal (PFM)/all-zirconia crowns, bridges, inlays, </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inlay/</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bridges, and a 14-unit dental bridge.</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0" name="textbox 210"/>
          <p:cNvSpPr/>
          <p:nvPr/>
        </p:nvSpPr>
        <p:spPr>
          <a:xfrm>
            <a:off x="9419590" y="4495800"/>
            <a:ext cx="2197581" cy="239032"/>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The zirconia blocks processed using liquid-phase sintering technology ensure uniform distribution of density and strength.</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21" name="组合 20"/>
          <p:cNvGrpSpPr/>
          <p:nvPr/>
        </p:nvGrpSpPr>
        <p:grpSpPr>
          <a:xfrm>
            <a:off x="8322945" y="2939415"/>
            <a:ext cx="1002030" cy="1794510"/>
            <a:chOff x="12994" y="4629"/>
            <a:chExt cx="1578" cy="2826"/>
          </a:xfrm>
        </p:grpSpPr>
        <p:sp>
          <p:nvSpPr>
            <p:cNvPr id="2" name="textbox 106"/>
            <p:cNvSpPr/>
            <p:nvPr/>
          </p:nvSpPr>
          <p:spPr>
            <a:xfrm>
              <a:off x="12994" y="6281"/>
              <a:ext cx="1221" cy="363"/>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4" name="textbox 108"/>
            <p:cNvSpPr/>
            <p:nvPr/>
          </p:nvSpPr>
          <p:spPr>
            <a:xfrm>
              <a:off x="12994" y="7093"/>
              <a:ext cx="1578" cy="363"/>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6" name="textbox 112"/>
            <p:cNvSpPr/>
            <p:nvPr/>
          </p:nvSpPr>
          <p:spPr>
            <a:xfrm>
              <a:off x="12994" y="4629"/>
              <a:ext cx="1221" cy="363"/>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7" name="textbox 114"/>
            <p:cNvSpPr/>
            <p:nvPr/>
          </p:nvSpPr>
          <p:spPr>
            <a:xfrm>
              <a:off x="12994" y="5455"/>
              <a:ext cx="1221" cy="363"/>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grpSp>
      <p:pic>
        <p:nvPicPr>
          <p:cNvPr id="8" name="图片 7" descr="C:/Users/admin/Desktop/222.png222"/>
          <p:cNvPicPr>
            <a:picLocks noChangeAspect="1"/>
          </p:cNvPicPr>
          <p:nvPr/>
        </p:nvPicPr>
        <p:blipFill>
          <a:blip r:embed="rId1"/>
          <a:srcRect l="215" r="14741"/>
          <a:stretch>
            <a:fillRect/>
          </a:stretch>
        </p:blipFill>
        <p:spPr>
          <a:xfrm>
            <a:off x="-432435" y="-215900"/>
            <a:ext cx="8016875" cy="6066790"/>
          </a:xfrm>
          <a:prstGeom prst="rect">
            <a:avLst/>
          </a:prstGeom>
        </p:spPr>
      </p:pic>
      <p:sp>
        <p:nvSpPr>
          <p:cNvPr id="12" name="textbox 224"/>
          <p:cNvSpPr/>
          <p:nvPr/>
        </p:nvSpPr>
        <p:spPr>
          <a:xfrm>
            <a:off x="502285" y="4391025"/>
            <a:ext cx="4695825" cy="422275"/>
          </a:xfrm>
          <a:prstGeom prst="rect">
            <a:avLst/>
          </a:prstGeom>
          <a:noFill/>
          <a:ln w="0" cap="flat">
            <a:noFill/>
            <a:prstDash val="solid"/>
            <a:miter lim="0"/>
          </a:ln>
        </p:spPr>
        <p:txBody>
          <a:bodyPr vert="horz" wrap="square" lIns="0" tIns="0" rIns="0" bIns="0"/>
          <a:p>
            <a:pPr algn="l" rtl="0" eaLnBrk="0">
              <a:lnSpc>
                <a:spcPct val="75000"/>
              </a:lnSpc>
            </a:pPr>
            <a:endParaRPr sz="100" b="1" dirty="0">
              <a:ln w="15875"/>
              <a:solidFill>
                <a:schemeClr val="bg1"/>
              </a:solidFill>
              <a:effectLst/>
              <a:latin typeface="Arial" panose="020B0604020202020204"/>
              <a:ea typeface="Arial" panose="020B0604020202020204"/>
              <a:cs typeface="Arial" panose="020B0604020202020204"/>
            </a:endParaRPr>
          </a:p>
          <a:p>
            <a:pPr marL="12700" algn="l" rtl="0" eaLnBrk="0">
              <a:lnSpc>
                <a:spcPct val="84000"/>
              </a:lnSpc>
            </a:pPr>
            <a:r>
              <a:rPr lang="en-US" sz="2800" kern="0" spc="290" dirty="0">
                <a:ln w="15875"/>
                <a:solidFill>
                  <a:schemeClr val="bg1"/>
                </a:solidFill>
                <a:effectLst/>
                <a:latin typeface="微软雅黑" panose="020B0503020204020204" charset="-122"/>
                <a:ea typeface="微软雅黑" panose="020B0503020204020204" charset="-122"/>
                <a:cs typeface="微软雅黑" panose="020B0503020204020204" charset="-122"/>
              </a:rPr>
              <a:t>Originating from German production</a:t>
            </a:r>
            <a:endParaRPr lang="en-US" sz="2800" kern="0" spc="290" dirty="0">
              <a:ln w="15875"/>
              <a:solidFill>
                <a:schemeClr val="bg1"/>
              </a:solidFill>
              <a:effectLst/>
              <a:latin typeface="微软雅黑" panose="020B0503020204020204" charset="-122"/>
              <a:ea typeface="微软雅黑" panose="020B0503020204020204" charset="-122"/>
              <a:cs typeface="微软雅黑" panose="020B0503020204020204" charset="-122"/>
            </a:endParaRPr>
          </a:p>
        </p:txBody>
      </p:sp>
      <p:pic>
        <p:nvPicPr>
          <p:cNvPr id="19" name="图片 18" descr="连桥"/>
          <p:cNvPicPr>
            <a:picLocks noChangeAspect="1"/>
          </p:cNvPicPr>
          <p:nvPr/>
        </p:nvPicPr>
        <p:blipFill>
          <a:blip r:embed="rId2">
            <a:lum bright="6000" contrast="12000"/>
          </a:blip>
          <a:srcRect l="28570" t="22858" r="27613" b="52797"/>
          <a:stretch>
            <a:fillRect/>
          </a:stretch>
        </p:blipFill>
        <p:spPr>
          <a:xfrm>
            <a:off x="143510" y="2159635"/>
            <a:ext cx="3999865" cy="2222500"/>
          </a:xfrm>
          <a:prstGeom prst="rect">
            <a:avLst/>
          </a:prstGeom>
        </p:spPr>
      </p:pic>
      <p:sp>
        <p:nvSpPr>
          <p:cNvPr id="124" name="textbox 124"/>
          <p:cNvSpPr/>
          <p:nvPr/>
        </p:nvSpPr>
        <p:spPr>
          <a:xfrm>
            <a:off x="9432308" y="3527817"/>
            <a:ext cx="989964" cy="129539"/>
          </a:xfrm>
          <a:prstGeom prst="rect">
            <a:avLst/>
          </a:prstGeom>
          <a:noFill/>
          <a:ln w="0" cap="flat">
            <a:noFill/>
            <a:prstDash val="solid"/>
            <a:miter lim="0"/>
          </a:ln>
        </p:spPr>
        <p:txBody>
          <a:bodyPr vert="horz" wrap="square" lIns="0" tIns="0" rIns="0" bIns="0"/>
          <a:p>
            <a:pPr algn="l" rtl="0" eaLnBrk="0">
              <a:lnSpc>
                <a:spcPct val="100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1200Mpa</a:t>
            </a:r>
            <a:endParaRPr lang="en-US" altLang="zh-CN" sz="9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 name="textbox 180"/>
          <p:cNvSpPr/>
          <p:nvPr/>
        </p:nvSpPr>
        <p:spPr>
          <a:xfrm>
            <a:off x="12815570" y="3410903"/>
            <a:ext cx="721360" cy="137160"/>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23" name="textbox 180"/>
          <p:cNvSpPr/>
          <p:nvPr/>
        </p:nvSpPr>
        <p:spPr>
          <a:xfrm>
            <a:off x="12384405" y="3383915"/>
            <a:ext cx="566420" cy="191135"/>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24" name="textbox 180"/>
          <p:cNvSpPr/>
          <p:nvPr/>
        </p:nvSpPr>
        <p:spPr>
          <a:xfrm>
            <a:off x="13535660" y="3383915"/>
            <a:ext cx="815975" cy="15113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25" name="textbox 318"/>
          <p:cNvSpPr/>
          <p:nvPr/>
        </p:nvSpPr>
        <p:spPr>
          <a:xfrm>
            <a:off x="13966825" y="3383915"/>
            <a:ext cx="1049655" cy="14605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 258"/>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260" name="rect 260"/>
          <p:cNvSpPr/>
          <p:nvPr/>
        </p:nvSpPr>
        <p:spPr>
          <a:xfrm>
            <a:off x="-635" y="-166"/>
            <a:ext cx="15115819" cy="5324995"/>
          </a:xfrm>
          <a:prstGeom prst="rect">
            <a:avLst/>
          </a:prstGeom>
          <a:solidFill>
            <a:srgbClr val="1A1A19">
              <a:alpha val="100000"/>
            </a:srgbClr>
          </a:solidFill>
          <a:ln w="0" cap="flat">
            <a:noFill/>
            <a:prstDash val="solid"/>
            <a:miter lim="0"/>
          </a:ln>
        </p:spPr>
        <p:txBody>
          <a:bodyPr rtlCol="0"/>
          <a:lstStyle/>
          <a:p>
            <a:pPr algn="ctr"/>
            <a:endParaRPr lang="zh-CN" altLang="en-US"/>
          </a:p>
        </p:txBody>
      </p:sp>
      <p:pic>
        <p:nvPicPr>
          <p:cNvPr id="262" name="picture 262"/>
          <p:cNvPicPr>
            <a:picLocks noChangeAspect="1"/>
          </p:cNvPicPr>
          <p:nvPr/>
        </p:nvPicPr>
        <p:blipFill>
          <a:blip r:embed="rId1"/>
          <a:stretch>
            <a:fillRect/>
          </a:stretch>
        </p:blipFill>
        <p:spPr>
          <a:xfrm rot="21600000">
            <a:off x="71755" y="2232025"/>
            <a:ext cx="7466965" cy="3110865"/>
          </a:xfrm>
          <a:prstGeom prst="rect">
            <a:avLst/>
          </a:prstGeom>
        </p:spPr>
      </p:pic>
      <p:sp>
        <p:nvSpPr>
          <p:cNvPr id="266" name="textbox 266"/>
          <p:cNvSpPr/>
          <p:nvPr/>
        </p:nvSpPr>
        <p:spPr>
          <a:xfrm>
            <a:off x="9503410" y="2981325"/>
            <a:ext cx="1764665" cy="89154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7000"/>
              </a:lnSpc>
            </a:pPr>
            <a:r>
              <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 (USA)</a:t>
            </a:r>
            <a:endPar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7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4000"/>
              </a:lnSpc>
            </a:pPr>
            <a:endParaRPr sz="900" dirty="0">
              <a:latin typeface="微软雅黑" panose="020B0503020204020204" charset="-122"/>
              <a:ea typeface="微软雅黑" panose="020B0503020204020204" charset="-122"/>
              <a:cs typeface="微软雅黑" panose="020B0503020204020204" charset="-122"/>
            </a:endParaRPr>
          </a:p>
        </p:txBody>
      </p:sp>
      <p:sp>
        <p:nvSpPr>
          <p:cNvPr id="268" name="textbox 268"/>
          <p:cNvSpPr/>
          <p:nvPr/>
        </p:nvSpPr>
        <p:spPr>
          <a:xfrm>
            <a:off x="10800080" y="508256"/>
            <a:ext cx="3701512" cy="45974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430" dirty="0">
                <a:solidFill>
                  <a:srgbClr val="DEDEDE">
                    <a:alpha val="100000"/>
                  </a:srgbClr>
                </a:solidFill>
                <a:latin typeface="微软雅黑" panose="020B0503020204020204" charset="-122"/>
                <a:ea typeface="微软雅黑" panose="020B0503020204020204" charset="-122"/>
                <a:cs typeface="微软雅黑" panose="020B0503020204020204" charset="-122"/>
              </a:rPr>
              <a:t>Lava Zirconia</a:t>
            </a:r>
            <a:endParaRPr sz="3400" dirty="0">
              <a:latin typeface="微软雅黑" panose="020B0503020204020204" charset="-122"/>
              <a:ea typeface="微软雅黑" panose="020B0503020204020204" charset="-122"/>
              <a:cs typeface="微软雅黑" panose="020B0503020204020204" charset="-122"/>
            </a:endParaRPr>
          </a:p>
        </p:txBody>
      </p:sp>
      <p:grpSp>
        <p:nvGrpSpPr>
          <p:cNvPr id="20" name="group 20"/>
          <p:cNvGrpSpPr/>
          <p:nvPr/>
        </p:nvGrpSpPr>
        <p:grpSpPr>
          <a:xfrm rot="21600000">
            <a:off x="12541796" y="2932948"/>
            <a:ext cx="1242991" cy="400670"/>
            <a:chOff x="0" y="0"/>
            <a:chExt cx="1242991" cy="400670"/>
          </a:xfrm>
        </p:grpSpPr>
        <p:sp>
          <p:nvSpPr>
            <p:cNvPr id="272" name="path 272"/>
            <p:cNvSpPr/>
            <p:nvPr/>
          </p:nvSpPr>
          <p:spPr>
            <a:xfrm>
              <a:off x="39041" y="72644"/>
              <a:ext cx="232812"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2"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74" name="path 274"/>
            <p:cNvSpPr/>
            <p:nvPr/>
          </p:nvSpPr>
          <p:spPr>
            <a:xfrm>
              <a:off x="0" y="4930"/>
              <a:ext cx="306933" cy="172339"/>
            </a:xfrm>
            <a:custGeom>
              <a:avLst/>
              <a:gdLst/>
              <a:ahLst/>
              <a:cxnLst/>
              <a:rect l="0" t="0" r="0" b="0"/>
              <a:pathLst>
                <a:path w="483" h="271">
                  <a:moveTo>
                    <a:pt x="49" y="270"/>
                  </a:moveTo>
                  <a:cubicBezTo>
                    <a:pt x="49" y="270"/>
                    <a:pt x="-49" y="79"/>
                    <a:pt x="64" y="25"/>
                  </a:cubicBezTo>
                  <a:cubicBezTo>
                    <a:pt x="64" y="25"/>
                    <a:pt x="102" y="2"/>
                    <a:pt x="128" y="2"/>
                  </a:cubicBezTo>
                  <a:cubicBezTo>
                    <a:pt x="128"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276" name="path 276"/>
            <p:cNvSpPr/>
            <p:nvPr/>
          </p:nvSpPr>
          <p:spPr>
            <a:xfrm>
              <a:off x="384698" y="169018"/>
              <a:ext cx="455410"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78" name="path 278"/>
            <p:cNvSpPr/>
            <p:nvPr/>
          </p:nvSpPr>
          <p:spPr>
            <a:xfrm>
              <a:off x="435903" y="0"/>
              <a:ext cx="367551"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280" name="path 280"/>
            <p:cNvSpPr/>
            <p:nvPr/>
          </p:nvSpPr>
          <p:spPr>
            <a:xfrm>
              <a:off x="924080" y="6363"/>
              <a:ext cx="318910"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2" y="29"/>
                  </a:cubicBezTo>
                  <a:lnTo>
                    <a:pt x="154" y="23"/>
                  </a:lnTo>
                  <a:cubicBezTo>
                    <a:pt x="148" y="22"/>
                    <a:pt x="141" y="21"/>
                    <a:pt x="135" y="21"/>
                  </a:cubicBezTo>
                  <a:cubicBezTo>
                    <a:pt x="96" y="21"/>
                    <a:pt x="60" y="41"/>
                    <a:pt x="42" y="73"/>
                  </a:cubicBezTo>
                  <a:cubicBezTo>
                    <a:pt x="27" y="99"/>
                    <a:pt x="20" y="129"/>
                    <a:pt x="20" y="163"/>
                  </a:cubicBezTo>
                  <a:cubicBezTo>
                    <a:pt x="20" y="197"/>
                    <a:pt x="29" y="229"/>
                    <a:pt x="46" y="258"/>
                  </a:cubicBezTo>
                  <a:lnTo>
                    <a:pt x="73" y="305"/>
                  </a:lnTo>
                  <a:cubicBezTo>
                    <a:pt x="86" y="329"/>
                    <a:pt x="94" y="355"/>
                    <a:pt x="97" y="381"/>
                  </a:cubicBezTo>
                  <a:cubicBezTo>
                    <a:pt x="102" y="438"/>
                    <a:pt x="119" y="495"/>
                    <a:pt x="148" y="545"/>
                  </a:cubicBezTo>
                  <a:lnTo>
                    <a:pt x="165" y="576"/>
                  </a:lnTo>
                  <a:cubicBezTo>
                    <a:pt x="168" y="581"/>
                    <a:pt x="173" y="583"/>
                    <a:pt x="178" y="583"/>
                  </a:cubicBezTo>
                  <a:cubicBezTo>
                    <a:pt x="186" y="583"/>
                    <a:pt x="192" y="577"/>
                    <a:pt x="192" y="569"/>
                  </a:cubicBezTo>
                  <a:lnTo>
                    <a:pt x="192" y="518"/>
                  </a:lnTo>
                  <a:cubicBezTo>
                    <a:pt x="192" y="494"/>
                    <a:pt x="197" y="470"/>
                    <a:pt x="204" y="447"/>
                  </a:cubicBezTo>
                  <a:lnTo>
                    <a:pt x="211" y="427"/>
                  </a:lnTo>
                  <a:cubicBezTo>
                    <a:pt x="219"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282" name="path 282"/>
            <p:cNvSpPr/>
            <p:nvPr/>
          </p:nvSpPr>
          <p:spPr>
            <a:xfrm>
              <a:off x="1058976" y="26750"/>
              <a:ext cx="51905"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296" name="textbox 296"/>
          <p:cNvSpPr/>
          <p:nvPr/>
        </p:nvSpPr>
        <p:spPr>
          <a:xfrm>
            <a:off x="11525099" y="2939310"/>
            <a:ext cx="775334" cy="230504"/>
          </a:xfrm>
          <a:prstGeom prst="rect">
            <a:avLst/>
          </a:prstGeom>
          <a:solidFill>
            <a:srgbClr val="89C1C2">
              <a:alpha val="93333"/>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sp>
        <p:nvSpPr>
          <p:cNvPr id="298" name="path 298"/>
          <p:cNvSpPr/>
          <p:nvPr/>
        </p:nvSpPr>
        <p:spPr>
          <a:xfrm>
            <a:off x="13976454" y="293930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1"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300" name="textbox 300"/>
          <p:cNvSpPr/>
          <p:nvPr/>
        </p:nvSpPr>
        <p:spPr>
          <a:xfrm>
            <a:off x="14202877" y="4711696"/>
            <a:ext cx="360679"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06</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421654" y="1106090"/>
            <a:ext cx="6100445" cy="2305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indent="0" algn="l" rtl="0" eaLnBrk="0" fontAlgn="auto">
              <a:lnSpc>
                <a:spcPts val="1500"/>
              </a:lnSpc>
            </a:pPr>
            <a:r>
              <a:rPr 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 2001, Lava zirconia all-ceramic was launched in the United States and is currently used in nearly 50 countries, with over a million Lava zirconia restorations serving patients. In 2010, the Lava zirconia all-ceramic system officially entered the mainland Chinese market, combining the ultra-high precision system of a Fortune 500 company with leading technical craftsmanship, creating celebrity smiles for Chinese consumers.</a:t>
            </a:r>
            <a:r>
              <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a:t>
            </a:r>
            <a:endParaRPr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210"/>
          <p:cNvSpPr/>
          <p:nvPr/>
        </p:nvSpPr>
        <p:spPr>
          <a:xfrm>
            <a:off x="11993905" y="3794760"/>
            <a:ext cx="2786355" cy="56800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indent="0" algn="l" rtl="0" eaLnBrk="0" fontAlgn="auto">
              <a:lnSpc>
                <a:spcPts val="12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porcelain fused to metal (PFM) / all-zirconia crowns, bridges, inlays, </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inlay/</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bridges, and a 14-unit dental bridge.</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textbox 106"/>
          <p:cNvSpPr/>
          <p:nvPr/>
        </p:nvSpPr>
        <p:spPr>
          <a:xfrm>
            <a:off x="8334128"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4" name="textbox 108"/>
          <p:cNvSpPr/>
          <p:nvPr/>
        </p:nvSpPr>
        <p:spPr>
          <a:xfrm>
            <a:off x="8334375" y="4535805"/>
            <a:ext cx="958850" cy="230505"/>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  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6" name="textbox 112"/>
          <p:cNvSpPr/>
          <p:nvPr/>
        </p:nvSpPr>
        <p:spPr>
          <a:xfrm>
            <a:off x="8334128"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7" name="textbox 114"/>
          <p:cNvSpPr/>
          <p:nvPr/>
        </p:nvSpPr>
        <p:spPr>
          <a:xfrm>
            <a:off x="8334128"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sp>
        <p:nvSpPr>
          <p:cNvPr id="14" name="textbox 180"/>
          <p:cNvSpPr/>
          <p:nvPr/>
        </p:nvSpPr>
        <p:spPr>
          <a:xfrm>
            <a:off x="12815570" y="3410903"/>
            <a:ext cx="721360" cy="137160"/>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2384405" y="3383915"/>
            <a:ext cx="566420" cy="191135"/>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3" name="textbox 180"/>
          <p:cNvSpPr/>
          <p:nvPr/>
        </p:nvSpPr>
        <p:spPr>
          <a:xfrm>
            <a:off x="13535660" y="3383915"/>
            <a:ext cx="815975" cy="15113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24" name="textbox 124"/>
          <p:cNvSpPr/>
          <p:nvPr/>
        </p:nvSpPr>
        <p:spPr>
          <a:xfrm>
            <a:off x="9503410" y="3527817"/>
            <a:ext cx="989964" cy="129539"/>
          </a:xfrm>
          <a:prstGeom prst="rect">
            <a:avLst/>
          </a:prstGeom>
          <a:noFill/>
          <a:ln w="0" cap="flat">
            <a:noFill/>
            <a:prstDash val="solid"/>
            <a:miter lim="0"/>
          </a:ln>
        </p:spPr>
        <p:txBody>
          <a:bodyPr vert="horz" wrap="square" lIns="0" tIns="0" rIns="0" bIns="0"/>
          <a:p>
            <a:pPr algn="l" rtl="0" eaLnBrk="0">
              <a:lnSpc>
                <a:spcPct val="100000"/>
              </a:lnSpc>
              <a:buClrTx/>
              <a:buSzTx/>
              <a:buFontTx/>
            </a:pPr>
            <a:r>
              <a:rPr sz="900" kern="0" spc="130" dirty="0">
                <a:solidFill>
                  <a:srgbClr val="DEDEDE">
                    <a:alpha val="100000"/>
                  </a:srgbClr>
                </a:solidFill>
                <a:latin typeface="微软雅黑" panose="020B0503020204020204" charset="-122"/>
                <a:ea typeface="微软雅黑" panose="020B0503020204020204" charset="-122"/>
                <a:cs typeface="微软雅黑" panose="020B0503020204020204" charset="-122"/>
              </a:rPr>
              <a:t>1200Mpa</a:t>
            </a:r>
            <a:endParaRPr lang="en-US" altLang="zh-CN" sz="9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 name="textbox 266"/>
          <p:cNvSpPr/>
          <p:nvPr/>
        </p:nvSpPr>
        <p:spPr>
          <a:xfrm>
            <a:off x="9503410" y="3988751"/>
            <a:ext cx="1896745" cy="412750"/>
          </a:xfrm>
          <a:prstGeom prst="rect">
            <a:avLst/>
          </a:prstGeom>
          <a:noFill/>
          <a:ln w="0" cap="flat">
            <a:noFill/>
            <a:prstDash val="solid"/>
            <a:miter lim="0"/>
          </a:ln>
        </p:spPr>
        <p:txBody>
          <a:bodyPr vert="horz" wrap="square" lIns="0" tIns="0" rIns="0" bIns="0"/>
          <a:p>
            <a:pPr algn="l" rtl="0" eaLnBrk="0">
              <a:lnSpc>
                <a:spcPct val="78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16 base crown colors after staining</a:t>
            </a:r>
            <a:endParaRPr sz="900" dirty="0">
              <a:latin typeface="微软雅黑" panose="020B0503020204020204" charset="-122"/>
              <a:ea typeface="微软雅黑" panose="020B0503020204020204" charset="-122"/>
              <a:cs typeface="微软雅黑" panose="020B0503020204020204" charset="-122"/>
            </a:endParaRPr>
          </a:p>
        </p:txBody>
      </p:sp>
      <p:sp>
        <p:nvSpPr>
          <p:cNvPr id="11" name="textbox 266"/>
          <p:cNvSpPr/>
          <p:nvPr/>
        </p:nvSpPr>
        <p:spPr>
          <a:xfrm>
            <a:off x="9503410" y="4535805"/>
            <a:ext cx="2306955" cy="408940"/>
          </a:xfrm>
          <a:prstGeom prst="rect">
            <a:avLst/>
          </a:prstGeom>
          <a:noFill/>
          <a:ln w="0" cap="flat">
            <a:noFill/>
            <a:prstDash val="solid"/>
            <a:miter lim="0"/>
          </a:ln>
        </p:spPr>
        <p:txBody>
          <a:bodyPr vert="horz" wrap="square" lIns="0" tIns="0" rIns="0" bIns="0"/>
          <a:p>
            <a:pPr marL="12700" algn="l" rtl="0" eaLnBrk="0">
              <a:lnSpc>
                <a:spcPct val="90000"/>
              </a:lnSpc>
              <a:spcBef>
                <a:spcPts val="270"/>
              </a:spcBef>
            </a:pPr>
            <a:r>
              <a:rPr lang="en-US" sz="900" kern="0" spc="80" dirty="0">
                <a:solidFill>
                  <a:srgbClr val="DEDEDE">
                    <a:alpha val="100000"/>
                  </a:srgbClr>
                </a:solidFill>
                <a:latin typeface="微软雅黑" panose="020B0503020204020204" charset="-122"/>
                <a:ea typeface="微软雅黑" panose="020B0503020204020204" charset="-122"/>
                <a:cs typeface="微软雅黑" panose="020B0503020204020204" charset="-122"/>
              </a:rPr>
              <a:t>Unique global and dual anti-counterfeiting measures in China.</a:t>
            </a:r>
            <a:endParaRPr sz="900" dirty="0">
              <a:latin typeface="微软雅黑" panose="020B0503020204020204" charset="-122"/>
              <a:ea typeface="微软雅黑" panose="020B0503020204020204" charset="-122"/>
              <a:cs typeface="微软雅黑" panose="020B0503020204020204" charset="-122"/>
            </a:endParaRPr>
          </a:p>
        </p:txBody>
      </p:sp>
      <p:sp>
        <p:nvSpPr>
          <p:cNvPr id="12" name="textbox 318"/>
          <p:cNvSpPr/>
          <p:nvPr/>
        </p:nvSpPr>
        <p:spPr>
          <a:xfrm>
            <a:off x="13895070" y="3383915"/>
            <a:ext cx="1049655" cy="14605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 302"/>
          <p:cNvSpPr/>
          <p:nvPr/>
        </p:nvSpPr>
        <p:spPr>
          <a:xfrm>
            <a:off x="0" y="0"/>
            <a:ext cx="15119985" cy="5328005"/>
          </a:xfrm>
          <a:prstGeom prst="rect">
            <a:avLst/>
          </a:prstGeom>
          <a:solidFill>
            <a:srgbClr val="000000">
              <a:alpha val="100000"/>
            </a:srgbClr>
          </a:solidFill>
          <a:ln w="0" cap="flat">
            <a:noFill/>
            <a:prstDash val="solid"/>
            <a:miter lim="0"/>
          </a:ln>
        </p:spPr>
        <p:txBody>
          <a:bodyPr rtlCol="0"/>
          <a:lstStyle/>
          <a:p>
            <a:pPr algn="ctr"/>
            <a:endParaRPr lang="zh-CN" altLang="en-US"/>
          </a:p>
        </p:txBody>
      </p:sp>
      <p:sp>
        <p:nvSpPr>
          <p:cNvPr id="304" name="rect 304"/>
          <p:cNvSpPr/>
          <p:nvPr/>
        </p:nvSpPr>
        <p:spPr>
          <a:xfrm>
            <a:off x="-14605" y="-20486"/>
            <a:ext cx="15115819" cy="5324995"/>
          </a:xfrm>
          <a:prstGeom prst="rect">
            <a:avLst/>
          </a:prstGeom>
          <a:solidFill>
            <a:srgbClr val="1A1A19">
              <a:alpha val="100000"/>
            </a:srgbClr>
          </a:solidFill>
          <a:ln w="0" cap="flat">
            <a:noFill/>
            <a:prstDash val="solid"/>
            <a:miter lim="0"/>
          </a:ln>
        </p:spPr>
        <p:txBody>
          <a:bodyPr rtlCol="0"/>
          <a:lstStyle/>
          <a:p>
            <a:pPr algn="ctr"/>
            <a:r>
              <a:rPr lang="en-US" altLang="zh-CN"/>
              <a:t>Zircon</a:t>
            </a:r>
            <a:endParaRPr lang="zh-CN" altLang="en-US"/>
          </a:p>
        </p:txBody>
      </p:sp>
      <p:pic>
        <p:nvPicPr>
          <p:cNvPr id="306" name="picture 306"/>
          <p:cNvPicPr>
            <a:picLocks noChangeAspect="1"/>
          </p:cNvPicPr>
          <p:nvPr/>
        </p:nvPicPr>
        <p:blipFill>
          <a:blip r:embed="rId1"/>
          <a:stretch>
            <a:fillRect/>
          </a:stretch>
        </p:blipFill>
        <p:spPr>
          <a:xfrm rot="21600000">
            <a:off x="0" y="-68746"/>
            <a:ext cx="7555827" cy="3588054"/>
          </a:xfrm>
          <a:prstGeom prst="rect">
            <a:avLst/>
          </a:prstGeom>
        </p:spPr>
      </p:pic>
      <p:sp>
        <p:nvSpPr>
          <p:cNvPr id="310" name="textbox 310"/>
          <p:cNvSpPr/>
          <p:nvPr/>
        </p:nvSpPr>
        <p:spPr>
          <a:xfrm>
            <a:off x="10524294" y="520946"/>
            <a:ext cx="3977430" cy="461644"/>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84000"/>
              </a:lnSpc>
            </a:pPr>
            <a:r>
              <a:rPr lang="en-US" sz="3400" kern="0" spc="28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Cercon</a:t>
            </a:r>
            <a:r>
              <a:rPr lang="en-US" sz="3400" kern="0" spc="280" dirty="0">
                <a:solidFill>
                  <a:srgbClr val="DEDEDE">
                    <a:alpha val="100000"/>
                  </a:srgbClr>
                </a:solidFill>
                <a:latin typeface="微软雅黑" panose="020B0503020204020204" charset="-122"/>
                <a:ea typeface="微软雅黑" panose="020B0503020204020204" charset="-122"/>
                <a:cs typeface="微软雅黑" panose="020B0503020204020204" charset="-122"/>
              </a:rPr>
              <a:t> Zirconia </a:t>
            </a:r>
            <a:endParaRPr sz="3400" dirty="0">
              <a:latin typeface="微软雅黑" panose="020B0503020204020204" charset="-122"/>
              <a:ea typeface="微软雅黑" panose="020B0503020204020204" charset="-122"/>
              <a:cs typeface="微软雅黑" panose="020B0503020204020204" charset="-122"/>
            </a:endParaRPr>
          </a:p>
        </p:txBody>
      </p:sp>
      <p:sp>
        <p:nvSpPr>
          <p:cNvPr id="314" name="textbox 314"/>
          <p:cNvSpPr/>
          <p:nvPr/>
        </p:nvSpPr>
        <p:spPr>
          <a:xfrm>
            <a:off x="9392411" y="2981355"/>
            <a:ext cx="1384095" cy="66230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86000"/>
              </a:lnSpc>
            </a:pPr>
            <a:r>
              <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rPr>
              <a:t>Zirconia (Germany)</a:t>
            </a:r>
            <a:endParaRPr lang="en-US" sz="1000" kern="0" spc="1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algn="l" rtl="0" eaLnBrk="0">
              <a:lnSpc>
                <a:spcPct val="103000"/>
              </a:lnSpc>
            </a:pPr>
            <a:endParaRPr sz="200" dirty="0">
              <a:latin typeface="Arial" panose="020B0604020202020204"/>
              <a:ea typeface="Arial" panose="020B0604020202020204"/>
              <a:cs typeface="Arial" panose="020B0604020202020204"/>
            </a:endParaRPr>
          </a:p>
          <a:p>
            <a:pPr marL="12700" algn="l" rtl="0" eaLnBrk="0">
              <a:lnSpc>
                <a:spcPct val="85000"/>
              </a:lnSpc>
            </a:pPr>
            <a:r>
              <a:rPr sz="900" kern="0" spc="150" dirty="0">
                <a:solidFill>
                  <a:srgbClr val="DEDEDE">
                    <a:alpha val="100000"/>
                  </a:srgbClr>
                </a:solidFill>
                <a:latin typeface="Arial" panose="020B0604020202020204"/>
                <a:ea typeface="Arial" panose="020B0604020202020204"/>
                <a:cs typeface="Arial" panose="020B0604020202020204"/>
              </a:rPr>
              <a:t>120</a:t>
            </a:r>
            <a:r>
              <a:rPr lang="en-US" sz="900" kern="0" spc="150" dirty="0">
                <a:solidFill>
                  <a:srgbClr val="DEDEDE">
                    <a:alpha val="100000"/>
                  </a:srgbClr>
                </a:solidFill>
                <a:latin typeface="Arial" panose="020B0604020202020204"/>
                <a:ea typeface="Arial" panose="020B0604020202020204"/>
                <a:cs typeface="Arial" panose="020B0604020202020204"/>
              </a:rPr>
              <a:t>0</a:t>
            </a:r>
            <a:r>
              <a:rPr sz="900" kern="0" spc="20" dirty="0">
                <a:solidFill>
                  <a:srgbClr val="DEDEDE">
                    <a:alpha val="100000"/>
                  </a:srgbClr>
                </a:solidFill>
                <a:latin typeface="Arial" panose="020B0604020202020204"/>
                <a:ea typeface="Arial" panose="020B0604020202020204"/>
                <a:cs typeface="Arial" panose="020B0604020202020204"/>
              </a:rPr>
              <a:t> </a:t>
            </a:r>
            <a:r>
              <a:rPr sz="800" kern="0" spc="150" dirty="0">
                <a:solidFill>
                  <a:srgbClr val="DEDEDE">
                    <a:alpha val="100000"/>
                  </a:srgbClr>
                </a:solidFill>
                <a:latin typeface="Arial" panose="020B0604020202020204"/>
                <a:ea typeface="Arial" panose="020B0604020202020204"/>
                <a:cs typeface="Arial" panose="020B0604020202020204"/>
              </a:rPr>
              <a:t>Mpa</a:t>
            </a:r>
            <a:endParaRPr sz="800" dirty="0">
              <a:latin typeface="Arial" panose="020B0604020202020204"/>
              <a:ea typeface="Arial" panose="020B0604020202020204"/>
              <a:cs typeface="Arial" panose="020B0604020202020204"/>
            </a:endParaRPr>
          </a:p>
        </p:txBody>
      </p:sp>
      <p:sp>
        <p:nvSpPr>
          <p:cNvPr id="328" name="textbox 328"/>
          <p:cNvSpPr/>
          <p:nvPr/>
        </p:nvSpPr>
        <p:spPr>
          <a:xfrm>
            <a:off x="11368887" y="2939310"/>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31445" algn="l" rtl="0" eaLnBrk="0">
              <a:lnSpc>
                <a:spcPct val="88000"/>
              </a:lnSpc>
              <a:spcBef>
                <a:spcPts val="0"/>
              </a:spcBef>
            </a:pPr>
            <a:r>
              <a:rPr lang="en-US" sz="900" kern="0" spc="100" dirty="0">
                <a:solidFill>
                  <a:srgbClr val="1A1A19">
                    <a:alpha val="100000"/>
                  </a:srgbClr>
                </a:solidFill>
                <a:latin typeface="微软雅黑" panose="020B0503020204020204" charset="-122"/>
                <a:ea typeface="微软雅黑" panose="020B0503020204020204" charset="-122"/>
                <a:cs typeface="微软雅黑" panose="020B0503020204020204" charset="-122"/>
              </a:rPr>
              <a:t>Range</a:t>
            </a:r>
            <a:endParaRPr sz="900" dirty="0">
              <a:latin typeface="微软雅黑" panose="020B0503020204020204" charset="-122"/>
              <a:ea typeface="微软雅黑" panose="020B0503020204020204" charset="-122"/>
              <a:cs typeface="微软雅黑" panose="020B0503020204020204" charset="-122"/>
            </a:endParaRPr>
          </a:p>
        </p:txBody>
      </p:sp>
      <p:grpSp>
        <p:nvGrpSpPr>
          <p:cNvPr id="22" name="group 22"/>
          <p:cNvGrpSpPr/>
          <p:nvPr/>
        </p:nvGrpSpPr>
        <p:grpSpPr>
          <a:xfrm rot="21600000">
            <a:off x="12731098" y="2932948"/>
            <a:ext cx="455408" cy="366719"/>
            <a:chOff x="0" y="0"/>
            <a:chExt cx="455408" cy="366719"/>
          </a:xfrm>
        </p:grpSpPr>
        <p:sp>
          <p:nvSpPr>
            <p:cNvPr id="330" name="path 330"/>
            <p:cNvSpPr/>
            <p:nvPr/>
          </p:nvSpPr>
          <p:spPr>
            <a:xfrm>
              <a:off x="0" y="169018"/>
              <a:ext cx="455408" cy="197700"/>
            </a:xfrm>
            <a:custGeom>
              <a:avLst/>
              <a:gdLst/>
              <a:ahLst/>
              <a:cxnLst/>
              <a:rect l="0" t="0" r="0" b="0"/>
              <a:pathLst>
                <a:path w="717" h="311">
                  <a:moveTo>
                    <a:pt x="5" y="55"/>
                  </a:moveTo>
                  <a:cubicBezTo>
                    <a:pt x="0" y="80"/>
                    <a:pt x="0" y="165"/>
                    <a:pt x="5" y="311"/>
                  </a:cubicBezTo>
                  <a:lnTo>
                    <a:pt x="712" y="311"/>
                  </a:lnTo>
                  <a:cubicBezTo>
                    <a:pt x="717" y="155"/>
                    <a:pt x="717" y="70"/>
                    <a:pt x="712" y="55"/>
                  </a:cubicBezTo>
                  <a:cubicBezTo>
                    <a:pt x="705" y="34"/>
                    <a:pt x="657" y="-2"/>
                    <a:pt x="617" y="32"/>
                  </a:cubicBezTo>
                  <a:cubicBezTo>
                    <a:pt x="578" y="68"/>
                    <a:pt x="588" y="229"/>
                    <a:pt x="533" y="229"/>
                  </a:cubicBezTo>
                  <a:cubicBezTo>
                    <a:pt x="477" y="229"/>
                    <a:pt x="465" y="32"/>
                    <a:pt x="373" y="32"/>
                  </a:cubicBezTo>
                  <a:cubicBezTo>
                    <a:pt x="281" y="32"/>
                    <a:pt x="316" y="229"/>
                    <a:pt x="245" y="229"/>
                  </a:cubicBezTo>
                  <a:cubicBezTo>
                    <a:pt x="174" y="229"/>
                    <a:pt x="173" y="10"/>
                    <a:pt x="97" y="10"/>
                  </a:cubicBezTo>
                  <a:cubicBezTo>
                    <a:pt x="22" y="9"/>
                    <a:pt x="12" y="19"/>
                    <a:pt x="5" y="55"/>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32" name="path 332"/>
            <p:cNvSpPr/>
            <p:nvPr/>
          </p:nvSpPr>
          <p:spPr>
            <a:xfrm>
              <a:off x="51203" y="0"/>
              <a:ext cx="367553" cy="315061"/>
            </a:xfrm>
            <a:custGeom>
              <a:avLst/>
              <a:gdLst/>
              <a:ahLst/>
              <a:cxnLst/>
              <a:rect l="0" t="0" r="0" b="0"/>
              <a:pathLst>
                <a:path w="578" h="496">
                  <a:moveTo>
                    <a:pt x="293" y="91"/>
                  </a:moveTo>
                  <a:cubicBezTo>
                    <a:pt x="293" y="38"/>
                    <a:pt x="230" y="-2"/>
                    <a:pt x="166" y="15"/>
                  </a:cubicBezTo>
                  <a:cubicBezTo>
                    <a:pt x="161" y="16"/>
                    <a:pt x="155" y="17"/>
                    <a:pt x="150" y="17"/>
                  </a:cubicBezTo>
                  <a:cubicBezTo>
                    <a:pt x="144" y="16"/>
                    <a:pt x="138" y="16"/>
                    <a:pt x="133" y="15"/>
                  </a:cubicBezTo>
                  <a:cubicBezTo>
                    <a:pt x="69" y="-2"/>
                    <a:pt x="39" y="25"/>
                    <a:pt x="16" y="80"/>
                  </a:cubicBezTo>
                  <a:cubicBezTo>
                    <a:pt x="-14" y="156"/>
                    <a:pt x="68" y="200"/>
                    <a:pt x="68" y="290"/>
                  </a:cubicBezTo>
                  <a:cubicBezTo>
                    <a:pt x="68" y="331"/>
                    <a:pt x="112" y="436"/>
                    <a:pt x="121" y="458"/>
                  </a:cubicBezTo>
                  <a:cubicBezTo>
                    <a:pt x="127" y="471"/>
                    <a:pt x="141" y="495"/>
                    <a:pt x="166" y="495"/>
                  </a:cubicBezTo>
                  <a:cubicBezTo>
                    <a:pt x="192" y="495"/>
                    <a:pt x="199" y="465"/>
                    <a:pt x="205" y="455"/>
                  </a:cubicBezTo>
                  <a:cubicBezTo>
                    <a:pt x="215" y="434"/>
                    <a:pt x="242" y="350"/>
                    <a:pt x="248" y="284"/>
                  </a:cubicBezTo>
                  <a:cubicBezTo>
                    <a:pt x="255" y="197"/>
                    <a:pt x="293" y="189"/>
                    <a:pt x="293" y="91"/>
                  </a:cubicBezTo>
                </a:path>
                <a:path w="578" h="496">
                  <a:moveTo>
                    <a:pt x="578" y="91"/>
                  </a:moveTo>
                  <a:cubicBezTo>
                    <a:pt x="578" y="38"/>
                    <a:pt x="515" y="-2"/>
                    <a:pt x="452" y="15"/>
                  </a:cubicBezTo>
                  <a:cubicBezTo>
                    <a:pt x="446" y="16"/>
                    <a:pt x="440" y="17"/>
                    <a:pt x="435" y="17"/>
                  </a:cubicBezTo>
                  <a:cubicBezTo>
                    <a:pt x="429" y="16"/>
                    <a:pt x="424" y="16"/>
                    <a:pt x="418" y="15"/>
                  </a:cubicBezTo>
                  <a:cubicBezTo>
                    <a:pt x="355" y="-2"/>
                    <a:pt x="325" y="25"/>
                    <a:pt x="302" y="80"/>
                  </a:cubicBezTo>
                  <a:cubicBezTo>
                    <a:pt x="270" y="156"/>
                    <a:pt x="354" y="200"/>
                    <a:pt x="354" y="290"/>
                  </a:cubicBezTo>
                  <a:cubicBezTo>
                    <a:pt x="354" y="331"/>
                    <a:pt x="398" y="425"/>
                    <a:pt x="408" y="448"/>
                  </a:cubicBezTo>
                  <a:cubicBezTo>
                    <a:pt x="413" y="460"/>
                    <a:pt x="432" y="495"/>
                    <a:pt x="453" y="496"/>
                  </a:cubicBezTo>
                  <a:cubicBezTo>
                    <a:pt x="475" y="496"/>
                    <a:pt x="488" y="462"/>
                    <a:pt x="491" y="452"/>
                  </a:cubicBezTo>
                  <a:cubicBezTo>
                    <a:pt x="498" y="426"/>
                    <a:pt x="527" y="350"/>
                    <a:pt x="533" y="285"/>
                  </a:cubicBezTo>
                  <a:cubicBezTo>
                    <a:pt x="540" y="197"/>
                    <a:pt x="578" y="189"/>
                    <a:pt x="578" y="91"/>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334" name="textbox 334"/>
          <p:cNvSpPr/>
          <p:nvPr/>
        </p:nvSpPr>
        <p:spPr>
          <a:xfrm>
            <a:off x="9394825" y="4536440"/>
            <a:ext cx="2712085" cy="2901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90000"/>
              </a:lnSpc>
            </a:pPr>
            <a:r>
              <a:rPr sz="900" kern="0" spc="150" dirty="0">
                <a:solidFill>
                  <a:srgbClr val="DEDEDE">
                    <a:alpha val="100000"/>
                  </a:srgbClr>
                </a:solidFill>
                <a:latin typeface="Arial" panose="020B0604020202020204"/>
                <a:ea typeface="Arial" panose="020B0604020202020204"/>
                <a:cs typeface="Arial" panose="020B0604020202020204"/>
              </a:rPr>
              <a:t>TrueColor technology, accurate colors</a:t>
            </a:r>
            <a:endParaRPr sz="900" kern="0" spc="150" dirty="0">
              <a:solidFill>
                <a:srgbClr val="DEDEDE">
                  <a:alpha val="100000"/>
                </a:srgbClr>
              </a:solidFill>
              <a:latin typeface="Arial" panose="020B0604020202020204"/>
              <a:ea typeface="Arial" panose="020B0604020202020204"/>
              <a:cs typeface="Arial" panose="020B0604020202020204"/>
            </a:endParaRPr>
          </a:p>
        </p:txBody>
      </p:sp>
      <p:grpSp>
        <p:nvGrpSpPr>
          <p:cNvPr id="24" name="group 24"/>
          <p:cNvGrpSpPr/>
          <p:nvPr/>
        </p:nvGrpSpPr>
        <p:grpSpPr>
          <a:xfrm rot="21600000">
            <a:off x="13348195" y="2939311"/>
            <a:ext cx="318896" cy="385191"/>
            <a:chOff x="0" y="0"/>
            <a:chExt cx="318896" cy="385191"/>
          </a:xfrm>
        </p:grpSpPr>
        <p:sp>
          <p:nvSpPr>
            <p:cNvPr id="336" name="path 336"/>
            <p:cNvSpPr/>
            <p:nvPr/>
          </p:nvSpPr>
          <p:spPr>
            <a:xfrm>
              <a:off x="0" y="0"/>
              <a:ext cx="318896" cy="385191"/>
            </a:xfrm>
            <a:custGeom>
              <a:avLst/>
              <a:gdLst/>
              <a:ahLst/>
              <a:cxnLst/>
              <a:rect l="0" t="0" r="0" b="0"/>
              <a:pathLst>
                <a:path w="502" h="606">
                  <a:moveTo>
                    <a:pt x="321" y="606"/>
                  </a:moveTo>
                  <a:cubicBezTo>
                    <a:pt x="300" y="606"/>
                    <a:pt x="284" y="590"/>
                    <a:pt x="284" y="570"/>
                  </a:cubicBezTo>
                  <a:lnTo>
                    <a:pt x="284" y="521"/>
                  </a:lnTo>
                  <a:cubicBezTo>
                    <a:pt x="284" y="497"/>
                    <a:pt x="280" y="473"/>
                    <a:pt x="272" y="451"/>
                  </a:cubicBezTo>
                  <a:lnTo>
                    <a:pt x="264" y="432"/>
                  </a:lnTo>
                  <a:cubicBezTo>
                    <a:pt x="262" y="426"/>
                    <a:pt x="256" y="421"/>
                    <a:pt x="249" y="421"/>
                  </a:cubicBezTo>
                  <a:cubicBezTo>
                    <a:pt x="242" y="421"/>
                    <a:pt x="236" y="426"/>
                    <a:pt x="234" y="432"/>
                  </a:cubicBezTo>
                  <a:lnTo>
                    <a:pt x="227" y="453"/>
                  </a:lnTo>
                  <a:cubicBezTo>
                    <a:pt x="219" y="474"/>
                    <a:pt x="216" y="495"/>
                    <a:pt x="216" y="518"/>
                  </a:cubicBezTo>
                  <a:lnTo>
                    <a:pt x="216" y="570"/>
                  </a:lnTo>
                  <a:cubicBezTo>
                    <a:pt x="216" y="590"/>
                    <a:pt x="200" y="606"/>
                    <a:pt x="179" y="606"/>
                  </a:cubicBezTo>
                  <a:cubicBezTo>
                    <a:pt x="166" y="606"/>
                    <a:pt x="154" y="599"/>
                    <a:pt x="148" y="588"/>
                  </a:cubicBezTo>
                  <a:lnTo>
                    <a:pt x="130" y="556"/>
                  </a:lnTo>
                  <a:cubicBezTo>
                    <a:pt x="100" y="504"/>
                    <a:pt x="81" y="444"/>
                    <a:pt x="76" y="383"/>
                  </a:cubicBezTo>
                  <a:cubicBezTo>
                    <a:pt x="74" y="360"/>
                    <a:pt x="67" y="337"/>
                    <a:pt x="55" y="316"/>
                  </a:cubicBezTo>
                  <a:lnTo>
                    <a:pt x="28" y="269"/>
                  </a:lnTo>
                  <a:cubicBezTo>
                    <a:pt x="10" y="237"/>
                    <a:pt x="0" y="200"/>
                    <a:pt x="0" y="163"/>
                  </a:cubicBezTo>
                  <a:cubicBezTo>
                    <a:pt x="0" y="125"/>
                    <a:pt x="8" y="91"/>
                    <a:pt x="24" y="62"/>
                  </a:cubicBezTo>
                  <a:cubicBezTo>
                    <a:pt x="46" y="24"/>
                    <a:pt x="89" y="0"/>
                    <a:pt x="136" y="0"/>
                  </a:cubicBezTo>
                  <a:cubicBezTo>
                    <a:pt x="144" y="0"/>
                    <a:pt x="151" y="0"/>
                    <a:pt x="159" y="2"/>
                  </a:cubicBezTo>
                  <a:lnTo>
                    <a:pt x="216" y="12"/>
                  </a:lnTo>
                  <a:cubicBezTo>
                    <a:pt x="221" y="13"/>
                    <a:pt x="224" y="16"/>
                    <a:pt x="225" y="20"/>
                  </a:cubicBezTo>
                  <a:cubicBezTo>
                    <a:pt x="226" y="24"/>
                    <a:pt x="224" y="29"/>
                    <a:pt x="221" y="31"/>
                  </a:cubicBezTo>
                  <a:cubicBezTo>
                    <a:pt x="208" y="41"/>
                    <a:pt x="201" y="56"/>
                    <a:pt x="201" y="72"/>
                  </a:cubicBezTo>
                  <a:cubicBezTo>
                    <a:pt x="201" y="102"/>
                    <a:pt x="224" y="125"/>
                    <a:pt x="254" y="125"/>
                  </a:cubicBezTo>
                  <a:cubicBezTo>
                    <a:pt x="283" y="125"/>
                    <a:pt x="306" y="102"/>
                    <a:pt x="306" y="72"/>
                  </a:cubicBezTo>
                  <a:cubicBezTo>
                    <a:pt x="306" y="56"/>
                    <a:pt x="298" y="40"/>
                    <a:pt x="285" y="30"/>
                  </a:cubicBezTo>
                  <a:cubicBezTo>
                    <a:pt x="281" y="27"/>
                    <a:pt x="280" y="23"/>
                    <a:pt x="281" y="19"/>
                  </a:cubicBezTo>
                  <a:cubicBezTo>
                    <a:pt x="281" y="16"/>
                    <a:pt x="285" y="12"/>
                    <a:pt x="289" y="11"/>
                  </a:cubicBezTo>
                  <a:lnTo>
                    <a:pt x="343" y="2"/>
                  </a:lnTo>
                  <a:cubicBezTo>
                    <a:pt x="350" y="0"/>
                    <a:pt x="358" y="0"/>
                    <a:pt x="365" y="0"/>
                  </a:cubicBezTo>
                  <a:cubicBezTo>
                    <a:pt x="412" y="0"/>
                    <a:pt x="454" y="24"/>
                    <a:pt x="477" y="62"/>
                  </a:cubicBezTo>
                  <a:cubicBezTo>
                    <a:pt x="494" y="91"/>
                    <a:pt x="502" y="125"/>
                    <a:pt x="502" y="163"/>
                  </a:cubicBezTo>
                  <a:cubicBezTo>
                    <a:pt x="502" y="200"/>
                    <a:pt x="492" y="237"/>
                    <a:pt x="473" y="269"/>
                  </a:cubicBezTo>
                  <a:lnTo>
                    <a:pt x="446" y="316"/>
                  </a:lnTo>
                  <a:cubicBezTo>
                    <a:pt x="435" y="337"/>
                    <a:pt x="427" y="360"/>
                    <a:pt x="425" y="383"/>
                  </a:cubicBezTo>
                  <a:cubicBezTo>
                    <a:pt x="420" y="444"/>
                    <a:pt x="401" y="504"/>
                    <a:pt x="371" y="556"/>
                  </a:cubicBezTo>
                  <a:lnTo>
                    <a:pt x="354" y="588"/>
                  </a:lnTo>
                  <a:cubicBezTo>
                    <a:pt x="346" y="600"/>
                    <a:pt x="334" y="606"/>
                    <a:pt x="321" y="606"/>
                  </a:cubicBezTo>
                  <a:moveTo>
                    <a:pt x="249" y="400"/>
                  </a:moveTo>
                  <a:cubicBezTo>
                    <a:pt x="265" y="400"/>
                    <a:pt x="280" y="410"/>
                    <a:pt x="285" y="424"/>
                  </a:cubicBezTo>
                  <a:lnTo>
                    <a:pt x="292" y="443"/>
                  </a:lnTo>
                  <a:cubicBezTo>
                    <a:pt x="302" y="468"/>
                    <a:pt x="306" y="494"/>
                    <a:pt x="306" y="520"/>
                  </a:cubicBezTo>
                  <a:lnTo>
                    <a:pt x="306" y="569"/>
                  </a:lnTo>
                  <a:cubicBezTo>
                    <a:pt x="306" y="577"/>
                    <a:pt x="313" y="583"/>
                    <a:pt x="321" y="583"/>
                  </a:cubicBezTo>
                  <a:cubicBezTo>
                    <a:pt x="326" y="583"/>
                    <a:pt x="331" y="581"/>
                    <a:pt x="333" y="576"/>
                  </a:cubicBezTo>
                  <a:lnTo>
                    <a:pt x="351" y="545"/>
                  </a:lnTo>
                  <a:cubicBezTo>
                    <a:pt x="379" y="495"/>
                    <a:pt x="397" y="438"/>
                    <a:pt x="402" y="381"/>
                  </a:cubicBezTo>
                  <a:cubicBezTo>
                    <a:pt x="404" y="355"/>
                    <a:pt x="413" y="328"/>
                    <a:pt x="426" y="305"/>
                  </a:cubicBezTo>
                  <a:lnTo>
                    <a:pt x="453" y="258"/>
                  </a:lnTo>
                  <a:cubicBezTo>
                    <a:pt x="470" y="229"/>
                    <a:pt x="478" y="196"/>
                    <a:pt x="478" y="163"/>
                  </a:cubicBezTo>
                  <a:cubicBezTo>
                    <a:pt x="478" y="129"/>
                    <a:pt x="471" y="99"/>
                    <a:pt x="456" y="73"/>
                  </a:cubicBezTo>
                  <a:cubicBezTo>
                    <a:pt x="438" y="41"/>
                    <a:pt x="402" y="21"/>
                    <a:pt x="364" y="21"/>
                  </a:cubicBezTo>
                  <a:cubicBezTo>
                    <a:pt x="357" y="21"/>
                    <a:pt x="351" y="22"/>
                    <a:pt x="345" y="23"/>
                  </a:cubicBezTo>
                  <a:lnTo>
                    <a:pt x="313" y="29"/>
                  </a:lnTo>
                  <a:cubicBezTo>
                    <a:pt x="322" y="41"/>
                    <a:pt x="327" y="56"/>
                    <a:pt x="327" y="72"/>
                  </a:cubicBezTo>
                  <a:cubicBezTo>
                    <a:pt x="327" y="113"/>
                    <a:pt x="293" y="147"/>
                    <a:pt x="252" y="147"/>
                  </a:cubicBezTo>
                  <a:cubicBezTo>
                    <a:pt x="211" y="147"/>
                    <a:pt x="178" y="113"/>
                    <a:pt x="178" y="72"/>
                  </a:cubicBezTo>
                  <a:cubicBezTo>
                    <a:pt x="178" y="57"/>
                    <a:pt x="183" y="42"/>
                    <a:pt x="191" y="29"/>
                  </a:cubicBezTo>
                  <a:lnTo>
                    <a:pt x="154" y="23"/>
                  </a:lnTo>
                  <a:cubicBezTo>
                    <a:pt x="148" y="22"/>
                    <a:pt x="141" y="21"/>
                    <a:pt x="135" y="21"/>
                  </a:cubicBezTo>
                  <a:cubicBezTo>
                    <a:pt x="96" y="21"/>
                    <a:pt x="60" y="41"/>
                    <a:pt x="42" y="73"/>
                  </a:cubicBezTo>
                  <a:cubicBezTo>
                    <a:pt x="27" y="99"/>
                    <a:pt x="20" y="129"/>
                    <a:pt x="20" y="163"/>
                  </a:cubicBezTo>
                  <a:cubicBezTo>
                    <a:pt x="20" y="197"/>
                    <a:pt x="29" y="229"/>
                    <a:pt x="45" y="258"/>
                  </a:cubicBezTo>
                  <a:lnTo>
                    <a:pt x="72" y="305"/>
                  </a:lnTo>
                  <a:cubicBezTo>
                    <a:pt x="86" y="329"/>
                    <a:pt x="94" y="355"/>
                    <a:pt x="97" y="381"/>
                  </a:cubicBezTo>
                  <a:cubicBezTo>
                    <a:pt x="102" y="438"/>
                    <a:pt x="119" y="495"/>
                    <a:pt x="148" y="545"/>
                  </a:cubicBezTo>
                  <a:lnTo>
                    <a:pt x="165" y="576"/>
                  </a:lnTo>
                  <a:cubicBezTo>
                    <a:pt x="168" y="581"/>
                    <a:pt x="172" y="583"/>
                    <a:pt x="178" y="583"/>
                  </a:cubicBezTo>
                  <a:cubicBezTo>
                    <a:pt x="186" y="583"/>
                    <a:pt x="192" y="577"/>
                    <a:pt x="192" y="569"/>
                  </a:cubicBezTo>
                  <a:lnTo>
                    <a:pt x="192" y="518"/>
                  </a:lnTo>
                  <a:cubicBezTo>
                    <a:pt x="192" y="494"/>
                    <a:pt x="197" y="470"/>
                    <a:pt x="204" y="447"/>
                  </a:cubicBezTo>
                  <a:lnTo>
                    <a:pt x="211" y="427"/>
                  </a:lnTo>
                  <a:cubicBezTo>
                    <a:pt x="218" y="410"/>
                    <a:pt x="233" y="400"/>
                    <a:pt x="249" y="400"/>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38" name="path 338"/>
            <p:cNvSpPr/>
            <p:nvPr/>
          </p:nvSpPr>
          <p:spPr>
            <a:xfrm>
              <a:off x="134886" y="20387"/>
              <a:ext cx="51905" cy="51917"/>
            </a:xfrm>
            <a:custGeom>
              <a:avLst/>
              <a:gdLst/>
              <a:ahLst/>
              <a:cxnLst/>
              <a:rect l="0" t="0" r="0" b="0"/>
              <a:pathLst>
                <a:path w="81" h="81">
                  <a:moveTo>
                    <a:pt x="0" y="40"/>
                  </a:moveTo>
                  <a:lnTo>
                    <a:pt x="0" y="40"/>
                  </a:lnTo>
                  <a:cubicBezTo>
                    <a:pt x="0" y="63"/>
                    <a:pt x="18" y="81"/>
                    <a:pt x="40" y="81"/>
                  </a:cubicBezTo>
                  <a:cubicBezTo>
                    <a:pt x="63" y="81"/>
                    <a:pt x="81" y="63"/>
                    <a:pt x="81" y="40"/>
                  </a:cubicBezTo>
                  <a:lnTo>
                    <a:pt x="81" y="40"/>
                  </a:lnTo>
                  <a:cubicBezTo>
                    <a:pt x="81" y="18"/>
                    <a:pt x="63" y="0"/>
                    <a:pt x="40" y="0"/>
                  </a:cubicBezTo>
                  <a:cubicBezTo>
                    <a:pt x="18" y="0"/>
                    <a:pt x="0" y="18"/>
                    <a:pt x="0" y="40"/>
                  </a:cubicBezTo>
                </a:path>
              </a:pathLst>
            </a:custGeom>
            <a:solidFill>
              <a:srgbClr val="89C1C2">
                <a:alpha val="100000"/>
              </a:srgbClr>
            </a:solidFill>
            <a:ln w="0" cap="flat">
              <a:noFill/>
              <a:prstDash val="solid"/>
              <a:miter lim="0"/>
            </a:ln>
          </p:spPr>
          <p:txBody>
            <a:bodyPr rtlCol="0"/>
            <a:lstStyle/>
            <a:p>
              <a:pPr algn="ctr"/>
              <a:endParaRPr lang="zh-CN" altLang="en-US"/>
            </a:p>
          </p:txBody>
        </p:sp>
      </p:grpSp>
      <p:grpSp>
        <p:nvGrpSpPr>
          <p:cNvPr id="26" name="group 26"/>
          <p:cNvGrpSpPr/>
          <p:nvPr/>
        </p:nvGrpSpPr>
        <p:grpSpPr>
          <a:xfrm rot="21600000">
            <a:off x="12340447" y="2937879"/>
            <a:ext cx="306934" cy="395740"/>
            <a:chOff x="0" y="0"/>
            <a:chExt cx="306934" cy="395740"/>
          </a:xfrm>
        </p:grpSpPr>
        <p:sp>
          <p:nvSpPr>
            <p:cNvPr id="340" name="path 340"/>
            <p:cNvSpPr/>
            <p:nvPr/>
          </p:nvSpPr>
          <p:spPr>
            <a:xfrm>
              <a:off x="39046" y="67713"/>
              <a:ext cx="232812" cy="328026"/>
            </a:xfrm>
            <a:custGeom>
              <a:avLst/>
              <a:gdLst/>
              <a:ahLst/>
              <a:cxnLst/>
              <a:rect l="0" t="0" r="0" b="0"/>
              <a:pathLst>
                <a:path w="366" h="516">
                  <a:moveTo>
                    <a:pt x="61" y="480"/>
                  </a:moveTo>
                  <a:cubicBezTo>
                    <a:pt x="-29" y="376"/>
                    <a:pt x="25" y="173"/>
                    <a:pt x="31" y="54"/>
                  </a:cubicBezTo>
                  <a:cubicBezTo>
                    <a:pt x="34" y="-8"/>
                    <a:pt x="86" y="8"/>
                    <a:pt x="121" y="25"/>
                  </a:cubicBezTo>
                  <a:cubicBezTo>
                    <a:pt x="155" y="42"/>
                    <a:pt x="213" y="42"/>
                    <a:pt x="244" y="22"/>
                  </a:cubicBezTo>
                  <a:cubicBezTo>
                    <a:pt x="276" y="1"/>
                    <a:pt x="323" y="21"/>
                    <a:pt x="333" y="54"/>
                  </a:cubicBezTo>
                  <a:cubicBezTo>
                    <a:pt x="365" y="161"/>
                    <a:pt x="379" y="442"/>
                    <a:pt x="272" y="498"/>
                  </a:cubicBezTo>
                  <a:cubicBezTo>
                    <a:pt x="219" y="526"/>
                    <a:pt x="240" y="469"/>
                    <a:pt x="240" y="438"/>
                  </a:cubicBezTo>
                  <a:cubicBezTo>
                    <a:pt x="239" y="411"/>
                    <a:pt x="211" y="269"/>
                    <a:pt x="184" y="269"/>
                  </a:cubicBezTo>
                  <a:cubicBezTo>
                    <a:pt x="158" y="269"/>
                    <a:pt x="134" y="360"/>
                    <a:pt x="122" y="446"/>
                  </a:cubicBezTo>
                  <a:cubicBezTo>
                    <a:pt x="109" y="532"/>
                    <a:pt x="86" y="508"/>
                    <a:pt x="61" y="480"/>
                  </a:cubicBezTo>
                  <a:moveTo>
                    <a:pt x="55" y="443"/>
                  </a:moveTo>
                  <a:cubicBezTo>
                    <a:pt x="88" y="484"/>
                    <a:pt x="94" y="483"/>
                    <a:pt x="102" y="417"/>
                  </a:cubicBezTo>
                  <a:cubicBezTo>
                    <a:pt x="109" y="352"/>
                    <a:pt x="153" y="246"/>
                    <a:pt x="184" y="247"/>
                  </a:cubicBezTo>
                  <a:cubicBezTo>
                    <a:pt x="214" y="248"/>
                    <a:pt x="255" y="372"/>
                    <a:pt x="259" y="405"/>
                  </a:cubicBezTo>
                  <a:cubicBezTo>
                    <a:pt x="266" y="449"/>
                    <a:pt x="248" y="495"/>
                    <a:pt x="279" y="468"/>
                  </a:cubicBezTo>
                  <a:cubicBezTo>
                    <a:pt x="350" y="408"/>
                    <a:pt x="346" y="167"/>
                    <a:pt x="316" y="68"/>
                  </a:cubicBezTo>
                  <a:cubicBezTo>
                    <a:pt x="308" y="41"/>
                    <a:pt x="277" y="29"/>
                    <a:pt x="239" y="50"/>
                  </a:cubicBezTo>
                  <a:cubicBezTo>
                    <a:pt x="201" y="70"/>
                    <a:pt x="149" y="56"/>
                    <a:pt x="124" y="46"/>
                  </a:cubicBezTo>
                  <a:cubicBezTo>
                    <a:pt x="99" y="36"/>
                    <a:pt x="53" y="20"/>
                    <a:pt x="48" y="66"/>
                  </a:cubicBezTo>
                  <a:cubicBezTo>
                    <a:pt x="35" y="172"/>
                    <a:pt x="5" y="380"/>
                    <a:pt x="55" y="443"/>
                  </a:cubicBezTo>
                </a:path>
              </a:pathLst>
            </a:custGeom>
            <a:solidFill>
              <a:srgbClr val="DEDEDE">
                <a:alpha val="100000"/>
              </a:srgbClr>
            </a:solidFill>
            <a:ln w="0" cap="flat">
              <a:noFill/>
              <a:prstDash val="solid"/>
              <a:miter lim="0"/>
            </a:ln>
          </p:spPr>
          <p:txBody>
            <a:bodyPr rtlCol="0"/>
            <a:lstStyle/>
            <a:p>
              <a:pPr algn="ctr"/>
              <a:endParaRPr lang="zh-CN" altLang="en-US"/>
            </a:p>
          </p:txBody>
        </p:sp>
        <p:sp>
          <p:nvSpPr>
            <p:cNvPr id="342" name="path 342"/>
            <p:cNvSpPr/>
            <p:nvPr/>
          </p:nvSpPr>
          <p:spPr>
            <a:xfrm>
              <a:off x="0" y="0"/>
              <a:ext cx="306934" cy="172339"/>
            </a:xfrm>
            <a:custGeom>
              <a:avLst/>
              <a:gdLst/>
              <a:ahLst/>
              <a:cxnLst/>
              <a:rect l="0" t="0" r="0" b="0"/>
              <a:pathLst>
                <a:path w="483" h="271">
                  <a:moveTo>
                    <a:pt x="49" y="270"/>
                  </a:moveTo>
                  <a:cubicBezTo>
                    <a:pt x="49" y="270"/>
                    <a:pt x="-49" y="79"/>
                    <a:pt x="64" y="25"/>
                  </a:cubicBezTo>
                  <a:cubicBezTo>
                    <a:pt x="64" y="25"/>
                    <a:pt x="102" y="2"/>
                    <a:pt x="128" y="2"/>
                  </a:cubicBezTo>
                  <a:cubicBezTo>
                    <a:pt x="128" y="2"/>
                    <a:pt x="210" y="27"/>
                    <a:pt x="250" y="25"/>
                  </a:cubicBezTo>
                  <a:cubicBezTo>
                    <a:pt x="250" y="25"/>
                    <a:pt x="317" y="26"/>
                    <a:pt x="373" y="2"/>
                  </a:cubicBezTo>
                  <a:cubicBezTo>
                    <a:pt x="373" y="2"/>
                    <a:pt x="399" y="0"/>
                    <a:pt x="433" y="25"/>
                  </a:cubicBezTo>
                  <a:cubicBezTo>
                    <a:pt x="433" y="25"/>
                    <a:pt x="523" y="104"/>
                    <a:pt x="433" y="271"/>
                  </a:cubicBezTo>
                  <a:cubicBezTo>
                    <a:pt x="433" y="271"/>
                    <a:pt x="412" y="243"/>
                    <a:pt x="421" y="161"/>
                  </a:cubicBezTo>
                  <a:cubicBezTo>
                    <a:pt x="421" y="161"/>
                    <a:pt x="419" y="141"/>
                    <a:pt x="408" y="127"/>
                  </a:cubicBezTo>
                  <a:cubicBezTo>
                    <a:pt x="408" y="127"/>
                    <a:pt x="397" y="102"/>
                    <a:pt x="349" y="95"/>
                  </a:cubicBezTo>
                  <a:cubicBezTo>
                    <a:pt x="349" y="95"/>
                    <a:pt x="319" y="97"/>
                    <a:pt x="294" y="109"/>
                  </a:cubicBezTo>
                  <a:cubicBezTo>
                    <a:pt x="294" y="109"/>
                    <a:pt x="264" y="128"/>
                    <a:pt x="247" y="126"/>
                  </a:cubicBezTo>
                  <a:cubicBezTo>
                    <a:pt x="247" y="126"/>
                    <a:pt x="228" y="134"/>
                    <a:pt x="195" y="112"/>
                  </a:cubicBezTo>
                  <a:cubicBezTo>
                    <a:pt x="195" y="112"/>
                    <a:pt x="162" y="95"/>
                    <a:pt x="139" y="95"/>
                  </a:cubicBezTo>
                  <a:cubicBezTo>
                    <a:pt x="139" y="95"/>
                    <a:pt x="105" y="94"/>
                    <a:pt x="81" y="127"/>
                  </a:cubicBezTo>
                  <a:cubicBezTo>
                    <a:pt x="81" y="127"/>
                    <a:pt x="70" y="153"/>
                    <a:pt x="68" y="161"/>
                  </a:cubicBezTo>
                  <a:cubicBezTo>
                    <a:pt x="68" y="161"/>
                    <a:pt x="69" y="221"/>
                    <a:pt x="49" y="270"/>
                  </a:cubicBezTo>
                </a:path>
              </a:pathLst>
            </a:custGeom>
            <a:solidFill>
              <a:srgbClr val="89C1C2">
                <a:alpha val="100000"/>
              </a:srgbClr>
            </a:solidFill>
            <a:ln w="0" cap="flat">
              <a:noFill/>
              <a:prstDash val="solid"/>
              <a:miter lim="0"/>
            </a:ln>
          </p:spPr>
          <p:txBody>
            <a:bodyPr rtlCol="0"/>
            <a:lstStyle/>
            <a:p>
              <a:pPr algn="ctr"/>
              <a:endParaRPr lang="zh-CN" altLang="en-US"/>
            </a:p>
          </p:txBody>
        </p:sp>
      </p:grpSp>
      <p:sp>
        <p:nvSpPr>
          <p:cNvPr id="344" name="path 344"/>
          <p:cNvSpPr/>
          <p:nvPr/>
        </p:nvSpPr>
        <p:spPr>
          <a:xfrm>
            <a:off x="13864713" y="2939304"/>
            <a:ext cx="306882" cy="358838"/>
          </a:xfrm>
          <a:custGeom>
            <a:avLst/>
            <a:gdLst/>
            <a:ahLst/>
            <a:cxnLst/>
            <a:rect l="0" t="0" r="0" b="0"/>
            <a:pathLst>
              <a:path w="483" h="565">
                <a:moveTo>
                  <a:pt x="446" y="43"/>
                </a:moveTo>
                <a:cubicBezTo>
                  <a:pt x="420" y="15"/>
                  <a:pt x="386" y="0"/>
                  <a:pt x="348" y="0"/>
                </a:cubicBezTo>
                <a:cubicBezTo>
                  <a:pt x="318" y="0"/>
                  <a:pt x="287" y="17"/>
                  <a:pt x="264" y="30"/>
                </a:cubicBezTo>
                <a:cubicBezTo>
                  <a:pt x="256" y="34"/>
                  <a:pt x="245" y="41"/>
                  <a:pt x="241" y="41"/>
                </a:cubicBezTo>
                <a:cubicBezTo>
                  <a:pt x="238" y="41"/>
                  <a:pt x="226" y="34"/>
                  <a:pt x="219" y="30"/>
                </a:cubicBezTo>
                <a:cubicBezTo>
                  <a:pt x="196" y="17"/>
                  <a:pt x="164" y="0"/>
                  <a:pt x="134" y="0"/>
                </a:cubicBezTo>
                <a:cubicBezTo>
                  <a:pt x="96" y="0"/>
                  <a:pt x="62" y="15"/>
                  <a:pt x="37" y="43"/>
                </a:cubicBezTo>
                <a:cubicBezTo>
                  <a:pt x="13" y="70"/>
                  <a:pt x="0" y="105"/>
                  <a:pt x="0" y="143"/>
                </a:cubicBezTo>
                <a:cubicBezTo>
                  <a:pt x="0" y="167"/>
                  <a:pt x="4" y="195"/>
                  <a:pt x="11" y="227"/>
                </a:cubicBezTo>
                <a:cubicBezTo>
                  <a:pt x="17" y="257"/>
                  <a:pt x="38" y="282"/>
                  <a:pt x="82" y="301"/>
                </a:cubicBezTo>
                <a:cubicBezTo>
                  <a:pt x="95" y="307"/>
                  <a:pt x="118" y="312"/>
                  <a:pt x="123" y="316"/>
                </a:cubicBezTo>
                <a:cubicBezTo>
                  <a:pt x="128" y="321"/>
                  <a:pt x="133" y="339"/>
                  <a:pt x="133" y="339"/>
                </a:cubicBezTo>
                <a:cubicBezTo>
                  <a:pt x="133" y="339"/>
                  <a:pt x="134" y="344"/>
                  <a:pt x="133" y="344"/>
                </a:cubicBezTo>
                <a:cubicBezTo>
                  <a:pt x="122" y="344"/>
                  <a:pt x="114" y="352"/>
                  <a:pt x="114" y="362"/>
                </a:cubicBezTo>
                <a:cubicBezTo>
                  <a:pt x="114" y="372"/>
                  <a:pt x="122" y="380"/>
                  <a:pt x="133" y="380"/>
                </a:cubicBezTo>
                <a:lnTo>
                  <a:pt x="144" y="380"/>
                </a:lnTo>
                <a:cubicBezTo>
                  <a:pt x="146" y="380"/>
                  <a:pt x="147" y="383"/>
                  <a:pt x="147" y="383"/>
                </a:cubicBezTo>
                <a:lnTo>
                  <a:pt x="154" y="402"/>
                </a:lnTo>
                <a:cubicBezTo>
                  <a:pt x="154" y="402"/>
                  <a:pt x="154" y="406"/>
                  <a:pt x="150" y="406"/>
                </a:cubicBezTo>
                <a:cubicBezTo>
                  <a:pt x="140" y="406"/>
                  <a:pt x="132" y="414"/>
                  <a:pt x="132" y="424"/>
                </a:cubicBezTo>
                <a:cubicBezTo>
                  <a:pt x="132" y="434"/>
                  <a:pt x="140" y="442"/>
                  <a:pt x="150" y="442"/>
                </a:cubicBezTo>
                <a:lnTo>
                  <a:pt x="164" y="442"/>
                </a:lnTo>
                <a:cubicBezTo>
                  <a:pt x="167" y="442"/>
                  <a:pt x="168" y="444"/>
                  <a:pt x="168" y="444"/>
                </a:cubicBezTo>
                <a:lnTo>
                  <a:pt x="175" y="466"/>
                </a:lnTo>
                <a:cubicBezTo>
                  <a:pt x="175" y="466"/>
                  <a:pt x="176" y="468"/>
                  <a:pt x="174" y="468"/>
                </a:cubicBezTo>
                <a:lnTo>
                  <a:pt x="167" y="468"/>
                </a:lnTo>
                <a:cubicBezTo>
                  <a:pt x="157" y="468"/>
                  <a:pt x="149" y="476"/>
                  <a:pt x="149" y="486"/>
                </a:cubicBezTo>
                <a:cubicBezTo>
                  <a:pt x="149" y="496"/>
                  <a:pt x="157" y="504"/>
                  <a:pt x="167" y="504"/>
                </a:cubicBezTo>
                <a:lnTo>
                  <a:pt x="186" y="504"/>
                </a:lnTo>
                <a:cubicBezTo>
                  <a:pt x="188" y="504"/>
                  <a:pt x="188" y="506"/>
                  <a:pt x="188" y="506"/>
                </a:cubicBezTo>
                <a:lnTo>
                  <a:pt x="200" y="540"/>
                </a:lnTo>
                <a:lnTo>
                  <a:pt x="200" y="540"/>
                </a:lnTo>
                <a:cubicBezTo>
                  <a:pt x="207" y="556"/>
                  <a:pt x="220" y="565"/>
                  <a:pt x="240" y="565"/>
                </a:cubicBezTo>
                <a:lnTo>
                  <a:pt x="241" y="565"/>
                </a:lnTo>
                <a:cubicBezTo>
                  <a:pt x="261" y="565"/>
                  <a:pt x="275" y="556"/>
                  <a:pt x="282" y="540"/>
                </a:cubicBezTo>
                <a:cubicBezTo>
                  <a:pt x="282" y="540"/>
                  <a:pt x="290" y="514"/>
                  <a:pt x="293" y="506"/>
                </a:cubicBezTo>
                <a:cubicBezTo>
                  <a:pt x="294" y="504"/>
                  <a:pt x="295" y="504"/>
                  <a:pt x="295" y="504"/>
                </a:cubicBezTo>
                <a:lnTo>
                  <a:pt x="315" y="504"/>
                </a:lnTo>
                <a:cubicBezTo>
                  <a:pt x="325" y="504"/>
                  <a:pt x="333" y="496"/>
                  <a:pt x="333" y="486"/>
                </a:cubicBezTo>
                <a:cubicBezTo>
                  <a:pt x="333" y="476"/>
                  <a:pt x="328" y="468"/>
                  <a:pt x="315" y="468"/>
                </a:cubicBezTo>
                <a:cubicBezTo>
                  <a:pt x="312" y="468"/>
                  <a:pt x="309" y="468"/>
                  <a:pt x="308" y="468"/>
                </a:cubicBezTo>
                <a:cubicBezTo>
                  <a:pt x="306" y="468"/>
                  <a:pt x="307" y="464"/>
                  <a:pt x="307" y="464"/>
                </a:cubicBezTo>
                <a:lnTo>
                  <a:pt x="314" y="444"/>
                </a:lnTo>
                <a:cubicBezTo>
                  <a:pt x="314" y="444"/>
                  <a:pt x="314" y="442"/>
                  <a:pt x="316" y="442"/>
                </a:cubicBezTo>
                <a:lnTo>
                  <a:pt x="332" y="442"/>
                </a:lnTo>
                <a:cubicBezTo>
                  <a:pt x="342" y="442"/>
                  <a:pt x="351" y="434"/>
                  <a:pt x="351" y="424"/>
                </a:cubicBezTo>
                <a:cubicBezTo>
                  <a:pt x="351" y="414"/>
                  <a:pt x="343" y="406"/>
                  <a:pt x="333" y="406"/>
                </a:cubicBezTo>
                <a:cubicBezTo>
                  <a:pt x="331" y="406"/>
                  <a:pt x="330" y="406"/>
                  <a:pt x="330" y="406"/>
                </a:cubicBezTo>
                <a:cubicBezTo>
                  <a:pt x="327" y="406"/>
                  <a:pt x="329" y="403"/>
                  <a:pt x="329" y="403"/>
                </a:cubicBezTo>
                <a:cubicBezTo>
                  <a:pt x="329" y="403"/>
                  <a:pt x="333" y="387"/>
                  <a:pt x="335" y="381"/>
                </a:cubicBezTo>
                <a:cubicBezTo>
                  <a:pt x="336" y="380"/>
                  <a:pt x="337" y="380"/>
                  <a:pt x="337" y="380"/>
                </a:cubicBezTo>
                <a:lnTo>
                  <a:pt x="350" y="380"/>
                </a:lnTo>
                <a:cubicBezTo>
                  <a:pt x="360" y="380"/>
                  <a:pt x="368" y="372"/>
                  <a:pt x="368" y="362"/>
                </a:cubicBezTo>
                <a:cubicBezTo>
                  <a:pt x="368" y="352"/>
                  <a:pt x="360" y="344"/>
                  <a:pt x="350" y="344"/>
                </a:cubicBezTo>
                <a:cubicBezTo>
                  <a:pt x="348" y="344"/>
                  <a:pt x="348" y="342"/>
                  <a:pt x="349" y="341"/>
                </a:cubicBezTo>
                <a:cubicBezTo>
                  <a:pt x="350" y="334"/>
                  <a:pt x="353" y="320"/>
                  <a:pt x="359" y="316"/>
                </a:cubicBezTo>
                <a:cubicBezTo>
                  <a:pt x="365" y="312"/>
                  <a:pt x="387" y="307"/>
                  <a:pt x="400" y="301"/>
                </a:cubicBezTo>
                <a:cubicBezTo>
                  <a:pt x="443" y="283"/>
                  <a:pt x="465" y="254"/>
                  <a:pt x="471" y="228"/>
                </a:cubicBezTo>
                <a:cubicBezTo>
                  <a:pt x="478" y="196"/>
                  <a:pt x="483" y="166"/>
                  <a:pt x="483" y="143"/>
                </a:cubicBezTo>
                <a:cubicBezTo>
                  <a:pt x="483" y="105"/>
                  <a:pt x="470" y="70"/>
                  <a:pt x="446" y="43"/>
                </a:cubicBezTo>
                <a:moveTo>
                  <a:pt x="260" y="531"/>
                </a:moveTo>
                <a:cubicBezTo>
                  <a:pt x="256" y="541"/>
                  <a:pt x="244" y="542"/>
                  <a:pt x="241" y="542"/>
                </a:cubicBezTo>
                <a:cubicBezTo>
                  <a:pt x="237" y="542"/>
                  <a:pt x="225" y="541"/>
                  <a:pt x="221" y="531"/>
                </a:cubicBezTo>
                <a:lnTo>
                  <a:pt x="212" y="505"/>
                </a:lnTo>
                <a:cubicBezTo>
                  <a:pt x="212" y="505"/>
                  <a:pt x="212" y="504"/>
                  <a:pt x="214" y="504"/>
                </a:cubicBezTo>
                <a:lnTo>
                  <a:pt x="269" y="504"/>
                </a:lnTo>
                <a:cubicBezTo>
                  <a:pt x="270" y="504"/>
                  <a:pt x="269" y="505"/>
                  <a:pt x="269" y="505"/>
                </a:cubicBezTo>
                <a:lnTo>
                  <a:pt x="260" y="531"/>
                </a:lnTo>
                <a:close/>
                <a:moveTo>
                  <a:pt x="281" y="468"/>
                </a:moveTo>
                <a:lnTo>
                  <a:pt x="201" y="468"/>
                </a:lnTo>
                <a:cubicBezTo>
                  <a:pt x="200" y="468"/>
                  <a:pt x="200" y="466"/>
                  <a:pt x="200" y="466"/>
                </a:cubicBezTo>
                <a:lnTo>
                  <a:pt x="192" y="443"/>
                </a:lnTo>
                <a:cubicBezTo>
                  <a:pt x="192" y="443"/>
                  <a:pt x="192" y="442"/>
                  <a:pt x="193" y="442"/>
                </a:cubicBezTo>
                <a:lnTo>
                  <a:pt x="290" y="442"/>
                </a:lnTo>
                <a:cubicBezTo>
                  <a:pt x="291" y="442"/>
                  <a:pt x="290" y="443"/>
                  <a:pt x="290" y="443"/>
                </a:cubicBezTo>
                <a:lnTo>
                  <a:pt x="282" y="467"/>
                </a:lnTo>
                <a:cubicBezTo>
                  <a:pt x="282" y="467"/>
                  <a:pt x="282" y="468"/>
                  <a:pt x="281" y="468"/>
                </a:cubicBezTo>
                <a:moveTo>
                  <a:pt x="303" y="405"/>
                </a:moveTo>
                <a:cubicBezTo>
                  <a:pt x="303" y="405"/>
                  <a:pt x="303" y="406"/>
                  <a:pt x="302" y="406"/>
                </a:cubicBezTo>
                <a:lnTo>
                  <a:pt x="181" y="406"/>
                </a:lnTo>
                <a:cubicBezTo>
                  <a:pt x="179" y="406"/>
                  <a:pt x="179" y="405"/>
                  <a:pt x="179" y="405"/>
                </a:cubicBezTo>
                <a:lnTo>
                  <a:pt x="171" y="382"/>
                </a:lnTo>
                <a:cubicBezTo>
                  <a:pt x="171" y="382"/>
                  <a:pt x="171" y="380"/>
                  <a:pt x="173" y="380"/>
                </a:cubicBezTo>
                <a:cubicBezTo>
                  <a:pt x="211" y="380"/>
                  <a:pt x="276" y="380"/>
                  <a:pt x="310" y="380"/>
                </a:cubicBezTo>
                <a:cubicBezTo>
                  <a:pt x="312" y="380"/>
                  <a:pt x="311" y="381"/>
                  <a:pt x="311" y="381"/>
                </a:cubicBezTo>
                <a:lnTo>
                  <a:pt x="303" y="405"/>
                </a:lnTo>
                <a:close/>
                <a:moveTo>
                  <a:pt x="321" y="344"/>
                </a:moveTo>
                <a:cubicBezTo>
                  <a:pt x="281" y="344"/>
                  <a:pt x="160" y="344"/>
                  <a:pt x="160" y="344"/>
                </a:cubicBezTo>
                <a:cubicBezTo>
                  <a:pt x="160" y="344"/>
                  <a:pt x="159" y="344"/>
                  <a:pt x="159" y="342"/>
                </a:cubicBezTo>
                <a:cubicBezTo>
                  <a:pt x="157" y="339"/>
                  <a:pt x="154" y="330"/>
                  <a:pt x="152" y="325"/>
                </a:cubicBezTo>
                <a:cubicBezTo>
                  <a:pt x="152" y="322"/>
                  <a:pt x="154" y="323"/>
                  <a:pt x="154" y="323"/>
                </a:cubicBezTo>
                <a:cubicBezTo>
                  <a:pt x="182" y="328"/>
                  <a:pt x="210" y="331"/>
                  <a:pt x="241" y="331"/>
                </a:cubicBezTo>
                <a:cubicBezTo>
                  <a:pt x="272" y="331"/>
                  <a:pt x="301" y="328"/>
                  <a:pt x="329" y="323"/>
                </a:cubicBezTo>
                <a:cubicBezTo>
                  <a:pt x="329" y="323"/>
                  <a:pt x="331" y="322"/>
                  <a:pt x="331" y="324"/>
                </a:cubicBezTo>
                <a:cubicBezTo>
                  <a:pt x="329" y="328"/>
                  <a:pt x="326" y="337"/>
                  <a:pt x="325" y="341"/>
                </a:cubicBezTo>
                <a:cubicBezTo>
                  <a:pt x="324" y="343"/>
                  <a:pt x="323" y="344"/>
                  <a:pt x="321" y="344"/>
                </a:cubicBezTo>
                <a:moveTo>
                  <a:pt x="450" y="221"/>
                </a:moveTo>
                <a:cubicBezTo>
                  <a:pt x="449" y="226"/>
                  <a:pt x="446" y="233"/>
                  <a:pt x="445" y="238"/>
                </a:cubicBezTo>
                <a:cubicBezTo>
                  <a:pt x="439" y="254"/>
                  <a:pt x="418" y="269"/>
                  <a:pt x="391" y="281"/>
                </a:cubicBezTo>
                <a:cubicBezTo>
                  <a:pt x="377" y="287"/>
                  <a:pt x="361" y="292"/>
                  <a:pt x="344" y="296"/>
                </a:cubicBezTo>
                <a:lnTo>
                  <a:pt x="341" y="297"/>
                </a:lnTo>
                <a:cubicBezTo>
                  <a:pt x="310" y="304"/>
                  <a:pt x="276" y="308"/>
                  <a:pt x="241" y="308"/>
                </a:cubicBezTo>
                <a:cubicBezTo>
                  <a:pt x="207" y="308"/>
                  <a:pt x="173" y="304"/>
                  <a:pt x="143" y="298"/>
                </a:cubicBezTo>
                <a:lnTo>
                  <a:pt x="140" y="297"/>
                </a:lnTo>
                <a:cubicBezTo>
                  <a:pt x="122" y="293"/>
                  <a:pt x="105" y="287"/>
                  <a:pt x="91" y="281"/>
                </a:cubicBezTo>
                <a:cubicBezTo>
                  <a:pt x="64" y="269"/>
                  <a:pt x="42" y="253"/>
                  <a:pt x="36" y="237"/>
                </a:cubicBezTo>
                <a:cubicBezTo>
                  <a:pt x="34" y="232"/>
                  <a:pt x="30" y="220"/>
                  <a:pt x="30" y="220"/>
                </a:cubicBezTo>
                <a:cubicBezTo>
                  <a:pt x="23" y="190"/>
                  <a:pt x="22" y="164"/>
                  <a:pt x="22" y="143"/>
                </a:cubicBezTo>
                <a:cubicBezTo>
                  <a:pt x="22" y="83"/>
                  <a:pt x="64" y="22"/>
                  <a:pt x="134" y="22"/>
                </a:cubicBezTo>
                <a:cubicBezTo>
                  <a:pt x="153" y="22"/>
                  <a:pt x="176" y="31"/>
                  <a:pt x="198" y="44"/>
                </a:cubicBezTo>
                <a:cubicBezTo>
                  <a:pt x="202" y="46"/>
                  <a:pt x="206" y="50"/>
                  <a:pt x="211" y="53"/>
                </a:cubicBezTo>
                <a:cubicBezTo>
                  <a:pt x="219" y="60"/>
                  <a:pt x="231" y="68"/>
                  <a:pt x="242" y="68"/>
                </a:cubicBezTo>
                <a:cubicBezTo>
                  <a:pt x="254" y="68"/>
                  <a:pt x="254" y="62"/>
                  <a:pt x="265" y="55"/>
                </a:cubicBezTo>
                <a:cubicBezTo>
                  <a:pt x="268" y="53"/>
                  <a:pt x="271" y="52"/>
                  <a:pt x="275" y="50"/>
                </a:cubicBezTo>
                <a:cubicBezTo>
                  <a:pt x="296" y="38"/>
                  <a:pt x="324" y="22"/>
                  <a:pt x="348" y="22"/>
                </a:cubicBezTo>
                <a:cubicBezTo>
                  <a:pt x="418" y="22"/>
                  <a:pt x="460" y="83"/>
                  <a:pt x="460" y="143"/>
                </a:cubicBezTo>
                <a:cubicBezTo>
                  <a:pt x="460" y="164"/>
                  <a:pt x="457" y="191"/>
                  <a:pt x="450" y="221"/>
                </a:cubicBezTo>
              </a:path>
            </a:pathLst>
          </a:custGeom>
          <a:solidFill>
            <a:srgbClr val="89C1C2">
              <a:alpha val="100000"/>
            </a:srgbClr>
          </a:solidFill>
          <a:ln w="0" cap="flat">
            <a:noFill/>
            <a:prstDash val="solid"/>
            <a:miter lim="0"/>
          </a:ln>
        </p:spPr>
        <p:txBody>
          <a:bodyPr rtlCol="0"/>
          <a:lstStyle/>
          <a:p>
            <a:pPr algn="ctr"/>
            <a:endParaRPr lang="zh-CN" altLang="en-US"/>
          </a:p>
        </p:txBody>
      </p:sp>
      <p:sp>
        <p:nvSpPr>
          <p:cNvPr id="346" name="textbox 346"/>
          <p:cNvSpPr/>
          <p:nvPr/>
        </p:nvSpPr>
        <p:spPr>
          <a:xfrm>
            <a:off x="14039236" y="4711696"/>
            <a:ext cx="358140" cy="2901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900" kern="0" spc="180" dirty="0">
                <a:solidFill>
                  <a:srgbClr val="FFFFFF">
                    <a:alpha val="100000"/>
                  </a:srgbClr>
                </a:solidFill>
                <a:latin typeface="微软雅黑" panose="020B0503020204020204" charset="-122"/>
                <a:ea typeface="微软雅黑" panose="020B0503020204020204" charset="-122"/>
                <a:cs typeface="微软雅黑" panose="020B0503020204020204" charset="-122"/>
              </a:rPr>
              <a:t>07</a:t>
            </a:r>
            <a:endParaRPr sz="1900" dirty="0">
              <a:latin typeface="微软雅黑" panose="020B0503020204020204" charset="-122"/>
              <a:ea typeface="微软雅黑" panose="020B0503020204020204" charset="-122"/>
              <a:cs typeface="微软雅黑" panose="020B0503020204020204" charset="-122"/>
            </a:endParaRPr>
          </a:p>
        </p:txBody>
      </p:sp>
      <p:sp>
        <p:nvSpPr>
          <p:cNvPr id="5" name="textbox 122"/>
          <p:cNvSpPr/>
          <p:nvPr/>
        </p:nvSpPr>
        <p:spPr>
          <a:xfrm>
            <a:off x="8358505" y="1330325"/>
            <a:ext cx="6100445" cy="1056711"/>
          </a:xfrm>
          <a:prstGeom prst="rect">
            <a:avLst/>
          </a:prstGeom>
          <a:noFill/>
          <a:ln w="0" cap="flat">
            <a:noFill/>
            <a:prstDash val="solid"/>
            <a:miter lim="0"/>
          </a:ln>
        </p:spPr>
        <p:txBody>
          <a:bodyPr vert="horz" wrap="square" lIns="0" tIns="0" rIns="0" bIns="0"/>
          <a:lstStyle/>
          <a:p>
            <a:pPr algn="l" rtl="0" eaLnBrk="0">
              <a:lnSpc>
                <a:spcPct val="84000"/>
              </a:lnSpc>
            </a:pPr>
            <a:endParaRPr lang="zh-CN" altLang="en-US" sz="100" dirty="0">
              <a:latin typeface="Arial" panose="020B0604020202020204"/>
              <a:ea typeface="Arial" panose="020B0604020202020204"/>
              <a:cs typeface="Arial" panose="020B0604020202020204"/>
            </a:endParaRPr>
          </a:p>
          <a:p>
            <a:pPr marL="12700" indent="0" algn="l" rtl="0" eaLnBrk="0" fontAlgn="auto">
              <a:lnSpc>
                <a:spcPts val="1500"/>
              </a:lnSpc>
            </a:pP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Cercon</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is a top-tier dental product under the renowned dental company Dentsply Sirona, being the world's first brand to introduce the CAD/CAM concept into the design and manufacturing of zirconia all-ceramic teeth. Launched in 2001, the </a:t>
            </a:r>
            <a:r>
              <a:rPr lang="en-US" altLang="zh-CN" sz="900" kern="0" spc="10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Cercon</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 system has undergone over a decade of evidence-based medical validation, confirming its safety for both short-term and long-term use.</a:t>
            </a:r>
            <a:endParaRPr lang="zh-CN" altLang="en-US"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210"/>
          <p:cNvSpPr/>
          <p:nvPr/>
        </p:nvSpPr>
        <p:spPr>
          <a:xfrm>
            <a:off x="12239625" y="3959224"/>
            <a:ext cx="2544466" cy="676667"/>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Note: Can produce porcelain fused to metal (PFM) / all-zirconia crowns, bridges, inlays, </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onlays</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inlay/</a:t>
            </a:r>
            <a:r>
              <a:rPr lang="en-US" sz="900" kern="0" spc="120" dirty="0" err="1">
                <a:solidFill>
                  <a:srgbClr val="DEDEDE">
                    <a:alpha val="100000"/>
                  </a:srgbClr>
                </a:solidFill>
                <a:latin typeface="微软雅黑" panose="020B0503020204020204" charset="-122"/>
                <a:ea typeface="微软雅黑" panose="020B0503020204020204" charset="-122"/>
                <a:cs typeface="微软雅黑" panose="020B0503020204020204" charset="-122"/>
              </a:rPr>
              <a:t>onlay</a:t>
            </a:r>
            <a:r>
              <a:rPr lang="en-US"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rPr>
              <a:t> bridges, and a 14-unit dental bridge.</a:t>
            </a:r>
            <a:endParaRPr sz="900" kern="0" spc="12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334"/>
          <p:cNvSpPr/>
          <p:nvPr/>
        </p:nvSpPr>
        <p:spPr>
          <a:xfrm>
            <a:off x="9383395" y="3968750"/>
            <a:ext cx="2361565" cy="269240"/>
          </a:xfrm>
          <a:prstGeom prst="rect">
            <a:avLst/>
          </a:prstGeom>
          <a:noFill/>
          <a:ln w="0" cap="flat">
            <a:noFill/>
            <a:prstDash val="solid"/>
            <a:miter lim="0"/>
          </a:ln>
        </p:spPr>
        <p:txBody>
          <a:bodyPr vert="horz" wrap="square" lIns="0" tIns="0" rIns="0" bIns="0"/>
          <a:lstStyle/>
          <a:p>
            <a:pPr algn="l" rtl="0" eaLnBrk="0">
              <a:lnSpc>
                <a:spcPct val="83000"/>
              </a:lnSpc>
            </a:pPr>
            <a:endParaRPr lang="zh-CN" altLang="en-US" sz="100" dirty="0">
              <a:solidFill>
                <a:schemeClr val="bg1"/>
              </a:solidFill>
              <a:latin typeface="Arial" panose="020B0604020202020204"/>
              <a:ea typeface="Arial" panose="020B0604020202020204"/>
              <a:cs typeface="Arial" panose="020B0604020202020204"/>
            </a:endParaRPr>
          </a:p>
          <a:p>
            <a:pPr marL="12700" algn="l" rtl="0" eaLnBrk="0">
              <a:lnSpc>
                <a:spcPct val="85000"/>
              </a:lnSpc>
              <a:buClrTx/>
              <a:buSzTx/>
              <a:buFontTx/>
            </a:pPr>
            <a:r>
              <a:rPr sz="900" kern="0" spc="150" dirty="0">
                <a:solidFill>
                  <a:srgbClr val="DEDEDE">
                    <a:alpha val="100000"/>
                  </a:srgbClr>
                </a:solidFill>
                <a:latin typeface="Arial" panose="020B0604020202020204"/>
                <a:ea typeface="Arial" panose="020B0604020202020204"/>
                <a:cs typeface="Arial" panose="020B0604020202020204"/>
              </a:rPr>
              <a:t>6 pre-shaded zirconia blocks26 base crown colors after staining</a:t>
            </a:r>
            <a:endParaRPr sz="900" kern="0" spc="150" dirty="0">
              <a:solidFill>
                <a:srgbClr val="DEDEDE">
                  <a:alpha val="100000"/>
                </a:srgbClr>
              </a:solidFill>
              <a:latin typeface="Arial" panose="020B0604020202020204"/>
              <a:ea typeface="Arial" panose="020B0604020202020204"/>
              <a:cs typeface="Arial" panose="020B0604020202020204"/>
            </a:endParaRPr>
          </a:p>
          <a:p>
            <a:pPr marL="12700" algn="l" rtl="0" eaLnBrk="0">
              <a:lnSpc>
                <a:spcPct val="85000"/>
              </a:lnSpc>
              <a:buClrTx/>
              <a:buSzTx/>
              <a:buFontTx/>
            </a:pPr>
            <a:endParaRPr sz="900" kern="0" spc="150" dirty="0">
              <a:solidFill>
                <a:srgbClr val="DEDEDE">
                  <a:alpha val="100000"/>
                </a:srgbClr>
              </a:solidFill>
              <a:latin typeface="Arial" panose="020B0604020202020204"/>
              <a:ea typeface="Arial" panose="020B0604020202020204"/>
              <a:cs typeface="Arial" panose="020B0604020202020204"/>
            </a:endParaRPr>
          </a:p>
        </p:txBody>
      </p:sp>
      <p:sp>
        <p:nvSpPr>
          <p:cNvPr id="2" name="textbox 106"/>
          <p:cNvSpPr/>
          <p:nvPr/>
        </p:nvSpPr>
        <p:spPr>
          <a:xfrm>
            <a:off x="8322945" y="3988751"/>
            <a:ext cx="775334" cy="230504"/>
          </a:xfrm>
          <a:prstGeom prst="rect">
            <a:avLst/>
          </a:prstGeom>
          <a:solidFill>
            <a:srgbClr val="89C1C2">
              <a:alpha val="93725"/>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1130" algn="l" rtl="0" eaLnBrk="0">
              <a:lnSpc>
                <a:spcPct val="88000"/>
              </a:lnSpc>
              <a:spcBef>
                <a:spcPts val="5"/>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Color</a:t>
            </a:r>
            <a:endParaRPr sz="900" dirty="0">
              <a:latin typeface="微软雅黑" panose="020B0503020204020204" charset="-122"/>
              <a:ea typeface="微软雅黑" panose="020B0503020204020204" charset="-122"/>
              <a:cs typeface="微软雅黑" panose="020B0503020204020204" charset="-122"/>
            </a:endParaRPr>
          </a:p>
        </p:txBody>
      </p:sp>
      <p:sp>
        <p:nvSpPr>
          <p:cNvPr id="6" name="textbox 108"/>
          <p:cNvSpPr/>
          <p:nvPr/>
        </p:nvSpPr>
        <p:spPr>
          <a:xfrm>
            <a:off x="8322945" y="4504328"/>
            <a:ext cx="1001782"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lang="zh-CN" altLang="en-US" sz="300" dirty="0">
              <a:latin typeface="Arial" panose="020B0604020202020204"/>
              <a:ea typeface="Arial" panose="020B0604020202020204"/>
              <a:cs typeface="Arial" panose="020B0604020202020204"/>
            </a:endParaRPr>
          </a:p>
          <a:p>
            <a:pPr marL="128270" algn="l" rtl="0" eaLnBrk="0">
              <a:lnSpc>
                <a:spcPct val="88000"/>
              </a:lnSpc>
              <a:spcBef>
                <a:spcPts val="0"/>
              </a:spcBef>
            </a:pPr>
            <a:r>
              <a:rPr lang="en-US" sz="900" kern="0" spc="110" dirty="0">
                <a:solidFill>
                  <a:srgbClr val="1A1A19">
                    <a:alpha val="100000"/>
                  </a:srgbClr>
                </a:solidFill>
                <a:latin typeface="微软雅黑" panose="020B0503020204020204" charset="-122"/>
                <a:ea typeface="微软雅黑" panose="020B0503020204020204" charset="-122"/>
                <a:cs typeface="微软雅黑" panose="020B0503020204020204" charset="-122"/>
              </a:rPr>
              <a:t>Advantages</a:t>
            </a:r>
            <a:endParaRPr sz="700" dirty="0">
              <a:latin typeface="微软雅黑" panose="020B0503020204020204" charset="-122"/>
              <a:ea typeface="微软雅黑" panose="020B0503020204020204" charset="-122"/>
              <a:cs typeface="微软雅黑" panose="020B0503020204020204" charset="-122"/>
            </a:endParaRPr>
          </a:p>
        </p:txBody>
      </p:sp>
      <p:sp>
        <p:nvSpPr>
          <p:cNvPr id="7" name="textbox 112"/>
          <p:cNvSpPr/>
          <p:nvPr/>
        </p:nvSpPr>
        <p:spPr>
          <a:xfrm>
            <a:off x="8322945" y="2939314"/>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21000"/>
              </a:lnSpc>
            </a:pPr>
            <a:endParaRPr sz="300" dirty="0">
              <a:latin typeface="Arial" panose="020B0604020202020204"/>
              <a:ea typeface="Arial" panose="020B0604020202020204"/>
              <a:cs typeface="Arial" panose="020B0604020202020204"/>
            </a:endParaRPr>
          </a:p>
          <a:p>
            <a:pPr marL="151765" algn="l" rtl="0" eaLnBrk="0">
              <a:lnSpc>
                <a:spcPct val="87000"/>
              </a:lnSpc>
              <a:spcBef>
                <a:spcPts val="0"/>
              </a:spcBef>
            </a:pPr>
            <a:r>
              <a:rPr lang="en-US" sz="900" kern="0" spc="60" dirty="0">
                <a:solidFill>
                  <a:srgbClr val="1A1A19">
                    <a:alpha val="100000"/>
                  </a:srgbClr>
                </a:solidFill>
                <a:latin typeface="微软雅黑" panose="020B0503020204020204" charset="-122"/>
                <a:ea typeface="微软雅黑" panose="020B0503020204020204" charset="-122"/>
                <a:cs typeface="微软雅黑" panose="020B0503020204020204" charset="-122"/>
              </a:rPr>
              <a:t>Material</a:t>
            </a:r>
            <a:endParaRPr sz="900" dirty="0">
              <a:latin typeface="微软雅黑" panose="020B0503020204020204" charset="-122"/>
              <a:ea typeface="微软雅黑" panose="020B0503020204020204" charset="-122"/>
              <a:cs typeface="微软雅黑" panose="020B0503020204020204" charset="-122"/>
            </a:endParaRPr>
          </a:p>
        </p:txBody>
      </p:sp>
      <p:sp>
        <p:nvSpPr>
          <p:cNvPr id="8" name="textbox 114"/>
          <p:cNvSpPr/>
          <p:nvPr/>
        </p:nvSpPr>
        <p:spPr>
          <a:xfrm>
            <a:off x="8322945" y="3463945"/>
            <a:ext cx="775334" cy="230504"/>
          </a:xfrm>
          <a:prstGeom prst="rect">
            <a:avLst/>
          </a:prstGeom>
          <a:solidFill>
            <a:srgbClr val="89C1C2">
              <a:alpha val="100000"/>
            </a:srgbClr>
          </a:solidFill>
          <a:ln w="0" cap="flat">
            <a:noFill/>
            <a:prstDash val="solid"/>
            <a:miter lim="0"/>
          </a:ln>
        </p:spPr>
        <p:txBody>
          <a:bodyPr vert="horz" wrap="square" lIns="0" tIns="0" rIns="0" bIns="0"/>
          <a:lstStyle/>
          <a:p>
            <a:pPr algn="l" rtl="0" eaLnBrk="0">
              <a:lnSpc>
                <a:spcPct val="119000"/>
              </a:lnSpc>
            </a:pPr>
            <a:endParaRPr sz="300" dirty="0">
              <a:latin typeface="Arial" panose="020B0604020202020204"/>
              <a:ea typeface="Arial" panose="020B0604020202020204"/>
              <a:cs typeface="Arial" panose="020B0604020202020204"/>
            </a:endParaRPr>
          </a:p>
          <a:p>
            <a:pPr marL="153670" algn="l" rtl="0" eaLnBrk="0">
              <a:lnSpc>
                <a:spcPct val="88000"/>
              </a:lnSpc>
              <a:spcBef>
                <a:spcPts val="0"/>
              </a:spcBef>
            </a:pPr>
            <a:r>
              <a:rPr lang="en-US" sz="900" kern="0" spc="40" dirty="0">
                <a:solidFill>
                  <a:srgbClr val="1A1A19">
                    <a:alpha val="100000"/>
                  </a:srgbClr>
                </a:solidFill>
                <a:latin typeface="微软雅黑" panose="020B0503020204020204" charset="-122"/>
                <a:ea typeface="微软雅黑" panose="020B0503020204020204" charset="-122"/>
                <a:cs typeface="微软雅黑" panose="020B0503020204020204" charset="-122"/>
              </a:rPr>
              <a:t>Strength</a:t>
            </a:r>
            <a:endParaRPr sz="900" dirty="0">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2167870" y="3427730"/>
            <a:ext cx="2633345" cy="179070"/>
            <a:chOff x="19162" y="5398"/>
            <a:chExt cx="4147" cy="282"/>
          </a:xfrm>
        </p:grpSpPr>
        <p:sp>
          <p:nvSpPr>
            <p:cNvPr id="14" name="textbox 318"/>
            <p:cNvSpPr/>
            <p:nvPr/>
          </p:nvSpPr>
          <p:spPr>
            <a:xfrm>
              <a:off x="21656" y="5442"/>
              <a:ext cx="1653" cy="230"/>
            </a:xfrm>
            <a:prstGeom prst="rect">
              <a:avLst/>
            </a:prstGeom>
            <a:noFill/>
            <a:ln w="0" cap="flat">
              <a:noFill/>
              <a:prstDash val="solid"/>
              <a:miter lim="0"/>
            </a:ln>
          </p:spPr>
          <p:txBody>
            <a:bodyPr vert="horz" wrap="square" lIns="0" tIns="0" rIns="0" bIns="0"/>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rPr>
                <a:t> Implant-supported crown /bridge </a:t>
              </a:r>
              <a:endParaRPr lang="en-US" sz="900" kern="0" spc="9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80"/>
            <p:cNvSpPr/>
            <p:nvPr/>
          </p:nvSpPr>
          <p:spPr>
            <a:xfrm>
              <a:off x="19732" y="5442"/>
              <a:ext cx="1134" cy="216"/>
            </a:xfrm>
            <a:prstGeom prst="rect">
              <a:avLst/>
            </a:prstGeom>
            <a:noFill/>
            <a:ln w="0" cap="flat">
              <a:noFill/>
              <a:prstDash val="solid"/>
              <a:miter lim="0"/>
            </a:ln>
          </p:spPr>
          <p:txBody>
            <a:bodyPr vert="horz" wrap="square" lIns="0" tIns="0" rIns="0" bIns="0"/>
            <a:p>
              <a:pPr algn="l" rtl="0" eaLnBrk="0">
                <a:lnSpc>
                  <a:spcPct val="79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Bridge</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6" name="textbox 180"/>
            <p:cNvSpPr/>
            <p:nvPr/>
          </p:nvSpPr>
          <p:spPr>
            <a:xfrm>
              <a:off x="19162" y="5398"/>
              <a:ext cx="892" cy="220"/>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Crown </a:t>
              </a:r>
              <a:endParaRPr lang="zh-CN" altLang="en-US" sz="900" dirty="0">
                <a:latin typeface="微软雅黑" panose="020B0503020204020204" charset="-122"/>
                <a:ea typeface="微软雅黑" panose="020B0503020204020204" charset="-122"/>
                <a:cs typeface="微软雅黑" panose="020B0503020204020204" charset="-122"/>
              </a:endParaRPr>
            </a:p>
          </p:txBody>
        </p:sp>
        <p:sp>
          <p:nvSpPr>
            <p:cNvPr id="17" name="textbox 180"/>
            <p:cNvSpPr/>
            <p:nvPr/>
          </p:nvSpPr>
          <p:spPr>
            <a:xfrm>
              <a:off x="21007" y="5442"/>
              <a:ext cx="1255" cy="238"/>
            </a:xfrm>
            <a:prstGeom prst="rect">
              <a:avLst/>
            </a:prstGeom>
            <a:noFill/>
            <a:ln w="0" cap="flat">
              <a:noFill/>
              <a:prstDash val="solid"/>
              <a:miter lim="0"/>
            </a:ln>
          </p:spPr>
          <p:txBody>
            <a:bodyPr vert="horz" wrap="square" lIns="0" tIns="0" rIns="0" bIns="0"/>
            <a:p>
              <a:pPr algn="l" rtl="0" eaLnBrk="0">
                <a:lnSpc>
                  <a:spcPct val="79000"/>
                </a:lnSpc>
              </a:pPr>
              <a:endParaRPr lang="zh-CN" altLang="en-US" sz="100" dirty="0">
                <a:latin typeface="Arial" panose="020B0604020202020204"/>
                <a:ea typeface="Arial" panose="020B0604020202020204"/>
                <a:cs typeface="Arial" panose="020B0604020202020204"/>
              </a:endParaRPr>
            </a:p>
            <a:p>
              <a:pPr marL="12700" algn="l" rtl="0" eaLnBrk="0">
                <a:lnSpc>
                  <a:spcPct val="88000"/>
                </a:lnSpc>
              </a:pPr>
              <a:r>
                <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rPr>
                <a:t>Inlay</a:t>
              </a:r>
              <a:endParaRPr lang="en-US" altLang="zh-CN" sz="900" kern="0" spc="100" dirty="0">
                <a:solidFill>
                  <a:srgbClr val="DEDEDE">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zh-CN" altLang="en-US" sz="900" kern="0" spc="0" dirty="0">
                  <a:solidFill>
                    <a:srgbClr val="DEDEDE">
                      <a:alpha val="100000"/>
                    </a:srgbClr>
                  </a:solidFill>
                  <a:latin typeface="微软雅黑" panose="020B0503020204020204" charset="-122"/>
                  <a:ea typeface="微软雅黑" panose="020B0503020204020204" charset="-122"/>
                  <a:cs typeface="微软雅黑" panose="020B0503020204020204" charset="-122"/>
                </a:rPr>
                <a:t>      </a:t>
              </a:r>
              <a:endParaRPr lang="zh-CN" altLang="en-US" sz="9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182.81787717501325,&quot;left&quot;:601.4499999999998,&quot;top&quot;:205.35,&quot;width&quot;:624.7583847229583}"/>
</p:tagLst>
</file>

<file path=ppt/tags/tag11.xml><?xml version="1.0" encoding="utf-8"?>
<p:tagLst xmlns:p="http://schemas.openxmlformats.org/presentationml/2006/main">
  <p:tag name="KSO_WM_DIAGRAM_VIRTUALLY_FRAME" val="{&quot;height&quot;:157.13047244094486,&quot;left&quot;:643.75,&quot;top&quot;:216.36952755905514,&quot;width&quot;:511.97692913385816}"/>
</p:tagLst>
</file>

<file path=ppt/tags/tag12.xml><?xml version="1.0" encoding="utf-8"?>
<p:tagLst xmlns:p="http://schemas.openxmlformats.org/presentationml/2006/main">
  <p:tag name="KSO_WM_DIAGRAM_VIRTUALLY_FRAME" val="{&quot;height&quot;:182.81787717501325,&quot;left&quot;:601.4499999999998,&quot;top&quot;:205.35,&quot;width&quot;:624.7583847229583}"/>
</p:tagLst>
</file>

<file path=ppt/tags/tag13.xml><?xml version="1.0" encoding="utf-8"?>
<p:tagLst xmlns:p="http://schemas.openxmlformats.org/presentationml/2006/main">
  <p:tag name="KSO_WM_DIAGRAM_VIRTUALLY_FRAME" val="{&quot;height&quot;:182.81787717501325,&quot;left&quot;:601.4499999999998,&quot;top&quot;:205.35,&quot;width&quot;:624.7583847229583}"/>
</p:tagLst>
</file>

<file path=ppt/tags/tag14.xml><?xml version="1.0" encoding="utf-8"?>
<p:tagLst xmlns:p="http://schemas.openxmlformats.org/presentationml/2006/main">
  <p:tag name="KSO_WM_DIAGRAM_VIRTUALLY_FRAME" val="{&quot;height&quot;:182.81787717501325,&quot;left&quot;:601.4499999999998,&quot;top&quot;:205.35,&quot;width&quot;:624.7583847229583}"/>
</p:tagLst>
</file>

<file path=ppt/tags/tag15.xml><?xml version="1.0" encoding="utf-8"?>
<p:tagLst xmlns:p="http://schemas.openxmlformats.org/presentationml/2006/main">
  <p:tag name="KSO_WM_DIAGRAM_VIRTUALLY_FRAME" val="{&quot;height&quot;:157.13047244094486,&quot;left&quot;:643.75,&quot;top&quot;:216.36952755905514,&quot;width&quot;:511.97692913385816}"/>
</p:tagLst>
</file>

<file path=ppt/tags/tag16.xml><?xml version="1.0" encoding="utf-8"?>
<p:tagLst xmlns:p="http://schemas.openxmlformats.org/presentationml/2006/main">
  <p:tag name="KSO_WM_DIAGRAM_VIRTUALLY_FRAME" val="{&quot;height&quot;:182.81787717501325,&quot;left&quot;:601.4499999999998,&quot;top&quot;:205.35,&quot;width&quot;:624.7583847229583}"/>
</p:tagLst>
</file>

<file path=ppt/tags/tag17.xml><?xml version="1.0" encoding="utf-8"?>
<p:tagLst xmlns:p="http://schemas.openxmlformats.org/presentationml/2006/main">
  <p:tag name="KSO_WM_DIAGRAM_VIRTUALLY_FRAME" val="{&quot;height&quot;:182.81787717501325,&quot;left&quot;:601.4499999999998,&quot;top&quot;:205.35,&quot;width&quot;:624.7583847229583}"/>
</p:tagLst>
</file>

<file path=ppt/tags/tag18.xml><?xml version="1.0" encoding="utf-8"?>
<p:tagLst xmlns:p="http://schemas.openxmlformats.org/presentationml/2006/main">
  <p:tag name="KSO_WM_DIAGRAM_VIRTUALLY_FRAME" val="{&quot;height&quot;:182.81787717501325,&quot;left&quot;:601.4499999999998,&quot;top&quot;:205.35,&quot;width&quot;:624.7583847229583}"/>
</p:tagLst>
</file>

<file path=ppt/tags/tag19.xml><?xml version="1.0" encoding="utf-8"?>
<p:tagLst xmlns:p="http://schemas.openxmlformats.org/presentationml/2006/main">
  <p:tag name="KSO_WM_DIAGRAM_VIRTUALLY_FRAME" val="{&quot;height&quot;:182.81787717501325,&quot;left&quot;:601.4499999999998,&quot;top&quot;:205.35,&quot;width&quot;:624.7583847229583}"/>
</p:tagLst>
</file>

<file path=ppt/tags/tag2.xml><?xml version="1.0" encoding="utf-8"?>
<p:tagLst xmlns:p="http://schemas.openxmlformats.org/presentationml/2006/main">
  <p:tag name="KSO_WM_DIAGRAM_VIRTUALLY_FRAME" val="{&quot;height&quot;:182.81787717501325,&quot;left&quot;:601.4499999999998,&quot;top&quot;:205.35,&quot;width&quot;:624.7583847229583}"/>
</p:tagLst>
</file>

<file path=ppt/tags/tag20.xml><?xml version="1.0" encoding="utf-8"?>
<p:tagLst xmlns:p="http://schemas.openxmlformats.org/presentationml/2006/main">
  <p:tag name="COMMONDATA" val="eyJoZGlkIjoiYjYzZjgwYjI4MWNlOTNjODI0MmZlMTdmMTk3MWI4MDEifQ=="/>
</p:tagLst>
</file>

<file path=ppt/tags/tag3.xml><?xml version="1.0" encoding="utf-8"?>
<p:tagLst xmlns:p="http://schemas.openxmlformats.org/presentationml/2006/main">
  <p:tag name="KSO_WM_DIAGRAM_VIRTUALLY_FRAME" val="{&quot;height&quot;:157.13047244094486,&quot;left&quot;:643.75,&quot;top&quot;:216.36952755905514,&quot;width&quot;:511.97692913385816}"/>
</p:tagLst>
</file>

<file path=ppt/tags/tag4.xml><?xml version="1.0" encoding="utf-8"?>
<p:tagLst xmlns:p="http://schemas.openxmlformats.org/presentationml/2006/main">
  <p:tag name="KSO_WM_DIAGRAM_VIRTUALLY_FRAME" val="{&quot;height&quot;:182.81787717501325,&quot;left&quot;:601.4499999999998,&quot;top&quot;:205.35,&quot;width&quot;:624.7583847229583}"/>
</p:tagLst>
</file>

<file path=ppt/tags/tag5.xml><?xml version="1.0" encoding="utf-8"?>
<p:tagLst xmlns:p="http://schemas.openxmlformats.org/presentationml/2006/main">
  <p:tag name="KSO_WM_DIAGRAM_VIRTUALLY_FRAME" val="{&quot;height&quot;:182.81787717501325,&quot;left&quot;:601.4499999999998,&quot;top&quot;:205.35,&quot;width&quot;:624.7583847229583}"/>
</p:tagLst>
</file>

<file path=ppt/tags/tag6.xml><?xml version="1.0" encoding="utf-8"?>
<p:tagLst xmlns:p="http://schemas.openxmlformats.org/presentationml/2006/main">
  <p:tag name="KSO_WM_DIAGRAM_VIRTUALLY_FRAME" val="{&quot;height&quot;:157.13047244094486,&quot;left&quot;:643.75,&quot;top&quot;:216.36952755905514,&quot;width&quot;:511.97692913385816}"/>
</p:tagLst>
</file>

<file path=ppt/tags/tag7.xml><?xml version="1.0" encoding="utf-8"?>
<p:tagLst xmlns:p="http://schemas.openxmlformats.org/presentationml/2006/main">
  <p:tag name="KSO_WM_DIAGRAM_VIRTUALLY_FRAME" val="{&quot;height&quot;:182.81787717501325,&quot;left&quot;:601.4499999999998,&quot;top&quot;:205.35,&quot;width&quot;:624.7583847229583}"/>
</p:tagLst>
</file>

<file path=ppt/tags/tag8.xml><?xml version="1.0" encoding="utf-8"?>
<p:tagLst xmlns:p="http://schemas.openxmlformats.org/presentationml/2006/main">
  <p:tag name="KSO_WM_DIAGRAM_VIRTUALLY_FRAME" val="{&quot;height&quot;:182.81787717501325,&quot;left&quot;:601.4499999999998,&quot;top&quot;:205.35,&quot;width&quot;:624.7583847229583}"/>
</p:tagLst>
</file>

<file path=ppt/tags/tag9.xml><?xml version="1.0" encoding="utf-8"?>
<p:tagLst xmlns:p="http://schemas.openxmlformats.org/presentationml/2006/main">
  <p:tag name="KSO_WM_DIAGRAM_VIRTUALLY_FRAME" val="{&quot;height&quot;:182.81787717501325,&quot;left&quot;:601.4499999999998,&quot;top&quot;:205.35,&quot;width&quot;:624.7583847229583}"/>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11637</Words>
  <Application>WPS 演示</Application>
  <PresentationFormat>自定义</PresentationFormat>
  <Paragraphs>531</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牙科</dc:title>
  <dc:creator>CC</dc:creator>
  <cp:lastModifiedBy>涂逗</cp:lastModifiedBy>
  <cp:revision>12</cp:revision>
  <dcterms:created xsi:type="dcterms:W3CDTF">2024-07-11T03:36:00Z</dcterms:created>
  <dcterms:modified xsi:type="dcterms:W3CDTF">2024-07-13T11:23:35Z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2024-07-12T11:15:01Z</vt:filetime>
  </property>
  <property fmtid="{D5CDD505-2E9C-101B-9397-08002B2CF9AE}" pid="4" name="ICV">
    <vt:lpwstr>8AA564DD6579417F8ED3A2D9AD67C970_13</vt:lpwstr>
  </property>
  <property fmtid="{D5CDD505-2E9C-101B-9397-08002B2CF9AE}" pid="5" name="KSOProductBuildVer">
    <vt:lpwstr>2052-12.1.0.17147</vt:lpwstr>
  </property>
</Properties>
</file>